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22" r:id="rId2"/>
    <p:sldId id="325" r:id="rId3"/>
    <p:sldId id="267" r:id="rId4"/>
    <p:sldId id="256" r:id="rId5"/>
    <p:sldId id="320" r:id="rId6"/>
    <p:sldId id="330" r:id="rId7"/>
    <p:sldId id="317" r:id="rId8"/>
    <p:sldId id="262" r:id="rId9"/>
    <p:sldId id="263" r:id="rId10"/>
    <p:sldId id="302" r:id="rId11"/>
    <p:sldId id="286" r:id="rId12"/>
    <p:sldId id="312" r:id="rId13"/>
    <p:sldId id="329" r:id="rId14"/>
    <p:sldId id="290" r:id="rId15"/>
    <p:sldId id="386" r:id="rId16"/>
    <p:sldId id="412" r:id="rId17"/>
    <p:sldId id="391" r:id="rId18"/>
    <p:sldId id="392" r:id="rId19"/>
    <p:sldId id="393" r:id="rId20"/>
    <p:sldId id="414" r:id="rId21"/>
    <p:sldId id="415" r:id="rId22"/>
    <p:sldId id="387" r:id="rId23"/>
    <p:sldId id="397" r:id="rId24"/>
    <p:sldId id="400" r:id="rId25"/>
    <p:sldId id="385" r:id="rId26"/>
    <p:sldId id="396" r:id="rId27"/>
    <p:sldId id="390" r:id="rId28"/>
    <p:sldId id="389" r:id="rId29"/>
    <p:sldId id="382" r:id="rId30"/>
    <p:sldId id="413" r:id="rId31"/>
    <p:sldId id="401" r:id="rId32"/>
    <p:sldId id="403" r:id="rId33"/>
    <p:sldId id="404" r:id="rId34"/>
    <p:sldId id="405" r:id="rId35"/>
    <p:sldId id="406" r:id="rId36"/>
    <p:sldId id="407" r:id="rId37"/>
    <p:sldId id="408" r:id="rId38"/>
    <p:sldId id="409" r:id="rId39"/>
    <p:sldId id="410" r:id="rId40"/>
    <p:sldId id="358" r:id="rId41"/>
    <p:sldId id="370" r:id="rId42"/>
    <p:sldId id="411" r:id="rId43"/>
    <p:sldId id="372" r:id="rId44"/>
    <p:sldId id="395" r:id="rId45"/>
    <p:sldId id="371" r:id="rId46"/>
    <p:sldId id="373" r:id="rId47"/>
    <p:sldId id="394" r:id="rId48"/>
    <p:sldId id="374" r:id="rId49"/>
    <p:sldId id="375" r:id="rId50"/>
    <p:sldId id="363" r:id="rId51"/>
    <p:sldId id="377" r:id="rId52"/>
    <p:sldId id="380" r:id="rId53"/>
    <p:sldId id="383" r:id="rId54"/>
    <p:sldId id="381" r:id="rId55"/>
    <p:sldId id="292" r:id="rId56"/>
    <p:sldId id="324" r:id="rId57"/>
  </p:sldIdLst>
  <p:sldSz cx="9144000" cy="6858000" type="screen4x3"/>
  <p:notesSz cx="6735763" cy="9799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osen On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57"/>
    <p:penClr>
      <a:srgbClr val="FF0000"/>
    </p:penClr>
  </p:showPr>
  <p:clrMru>
    <a:srgbClr val="FFFF99"/>
    <a:srgbClr val="DA869E"/>
    <a:srgbClr val="942830"/>
    <a:srgbClr val="5C5468"/>
    <a:srgbClr val="AD0F8F"/>
    <a:srgbClr val="76129E"/>
    <a:srgbClr val="E09CD3"/>
    <a:srgbClr val="CC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11" autoAdjust="0"/>
    <p:restoredTop sz="94599" autoAdjust="0"/>
  </p:normalViewPr>
  <p:slideViewPr>
    <p:cSldViewPr>
      <p:cViewPr>
        <p:scale>
          <a:sx n="70" d="100"/>
          <a:sy n="70" d="100"/>
        </p:scale>
        <p:origin x="-74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58"/>
    </p:cViewPr>
  </p:sorterViewPr>
  <p:notesViewPr>
    <p:cSldViewPr>
      <p:cViewPr varScale="1">
        <p:scale>
          <a:sx n="50" d="100"/>
          <a:sy n="50" d="100"/>
        </p:scale>
        <p:origin x="-2904" y="-114"/>
      </p:cViewPr>
      <p:guideLst>
        <p:guide orient="horz" pos="3086"/>
        <p:guide pos="21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DE79D10-006E-49C9-83A4-49FF6B69BCB8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651D495-3281-4F55-BA1F-832D70F58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A450071-E3E8-4F73-9460-64DE05ED936E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F11DAC2-93A1-42BD-90EA-61B9CD501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1ACB6A-2C85-4B09-82F7-EB59C1BCDBD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11DAC2-93A1-42BD-90EA-61B9CD501F5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9499-B7B1-44A3-9947-6EED996EE9E4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A1CE5-09AB-4A21-A490-0266BB5FF8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E9016-6BD4-4743-8BD7-9D718093ACC8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720E0-75C6-437A-8ADA-8943D2AFB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086BD-A3E3-4B93-93C4-37650F983170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F677A-10CB-4943-8BC2-38FE3C3B5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A781E-59E1-4C0C-A31D-22563DFD3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48C7A-78BB-476F-9449-2B3627C57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EBBED-FAF7-4130-97FA-EBF3878B1E1D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64CE3-3910-4ADD-8AA9-560C9FAB5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485C7-D65A-4026-B0BF-0FCDF22D5ED1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58B05-41AA-450F-9EC8-7A2E68708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C966A-902A-45EB-924B-A1376D3430EB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86E3A-61A7-4038-9929-1907558B6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D1AD-FBAD-4D4E-B0D3-9E3962638D98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8BB4D-50F0-49FF-B6BF-53ED058CE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1B883-9728-455F-9C40-1C60E9421E29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F7000-89B6-4898-ADF4-4170D4DBC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3757F-ED91-441A-B6C2-9F6C5927D316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0F47-B9B2-408B-A843-99617EBED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8FD69-B8B2-4344-865C-A449CB0D5E30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DA1E-66B2-45FB-877D-249F66791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440F2-58CD-4322-B39D-046BFB748708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4223-F05D-4CD8-86A0-72B896D7C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0AAE3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8E979E-8FBB-4770-99D8-9475DC44D921}" type="datetimeFigureOut">
              <a:rPr lang="ru-RU"/>
              <a:pPr>
                <a:defRPr/>
              </a:pPr>
              <a:t>07.01.2010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82AEBB-2A5A-4731-8D5C-1A7855D97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med" advClick="0" advTm="7000">
    <p:newsflash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I:\&#1055;&#1088;&#1077;&#1079;&#1077;&#1085;&#1090;&#1072;&#1094;&#1080;&#1103;%20&#1096;&#1082;&#1086;&#1083;&#1099;\malenkaya_strana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My_doc\Music\&#1048;&#1085;&#1089;&#1090;&#1088;&#1091;&#1084;&#1077;&#1085;&#1090;&#1072;&#1083;&#1100;&#1085;&#1099;&#1077;%20&#1073;&#1072;&#1083;&#1083;&#1072;&#1076;&#1099;\7\17_G.Moroder.mp3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55;&#1088;&#1077;&#1079;&#1077;&#1085;&#1090;&#1072;&#1094;&#1080;&#1103;%20&#1096;&#1082;&#1086;&#1083;&#1099;\f0b1430d04ca1ca23d6e605c4c6da27b.mp3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6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24" Type="http://schemas.openxmlformats.org/officeDocument/2006/relationships/image" Target="../media/image25.jpeg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13.bin"/><Relationship Id="rId23" Type="http://schemas.openxmlformats.org/officeDocument/2006/relationships/image" Target="../media/image24.jpeg"/><Relationship Id="rId10" Type="http://schemas.openxmlformats.org/officeDocument/2006/relationships/oleObject" Target="../embeddings/oleObject8.bin"/><Relationship Id="rId19" Type="http://schemas.openxmlformats.org/officeDocument/2006/relationships/oleObject" Target="../embeddings/oleObject1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Relationship Id="rId22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5.xml"/><Relationship Id="rId1" Type="http://schemas.openxmlformats.org/officeDocument/2006/relationships/audio" Target="file:///I:\&#1055;&#1088;&#1077;&#1079;&#1077;&#1085;&#1090;&#1072;&#1094;&#1080;&#1103;%20&#1096;&#1082;&#1086;&#1083;&#1099;\Minusovki.MpTri.Net%20shkolnie_-_uchat_v_shkole.mp3" TargetMode="Externa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5.xml"/><Relationship Id="rId1" Type="http://schemas.openxmlformats.org/officeDocument/2006/relationships/audio" Target="file:///I:\&#1055;&#1088;&#1077;&#1079;&#1077;&#1085;&#1090;&#1072;&#1094;&#1080;&#1103;%20&#1096;&#1082;&#1086;&#1083;&#1099;\Minusovki.MpTri.Net%20shkolnie_-_uchat_v_shkole.mp3" TargetMode="External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7.jpe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Documents%20and%20Settings\Mufasa\&#1056;&#1072;&#1073;&#1086;&#1095;&#1080;&#1081;%20&#1089;&#1090;&#1086;&#1083;\&#1053;&#1086;&#1074;&#1072;&#1103;%20&#1087;&#1072;&#1087;&#1082;&#1072;%20(3)\Minusovki.MpTri.Net%20detskie_-_doroga_dobra.mp3" TargetMode="External"/><Relationship Id="rId4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55;&#1088;&#1077;&#1079;&#1077;&#1085;&#1090;&#1072;&#1094;&#1080;&#1103;%20&#1096;&#1082;&#1086;&#1083;&#1099;\malenkiy_muk_doroga_dobra.mp3" TargetMode="Externa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55;&#1088;&#1077;&#1079;&#1077;&#1085;&#1090;&#1072;&#1094;&#1080;&#1103;%20&#1096;&#1082;&#1086;&#1083;&#1099;\&#1073;&#1086;&#1083;&#1100;&#1096;&#1072;&#1103;%20&#1087;&#1077;&#1088;&#1077;&#1084;&#1077;&#1085;&#1072;).mp3" TargetMode="External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55;&#1088;&#1077;&#1079;&#1077;&#1085;&#1090;&#1072;&#1094;&#1080;&#1103;%20&#1096;&#1082;&#1086;&#1083;&#1099;\&#1073;&#1086;&#1083;&#1100;&#1096;&#1072;&#1103;%20&#1087;&#1077;&#1088;&#1077;&#1084;&#1077;&#1085;&#1072;).mp3" TargetMode="External"/><Relationship Id="rId6" Type="http://schemas.openxmlformats.org/officeDocument/2006/relationships/image" Target="../media/image175.pn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181.png"/><Relationship Id="rId4" Type="http://schemas.openxmlformats.org/officeDocument/2006/relationships/image" Target="../media/image1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I:\&#1055;&#1088;&#1077;&#1079;&#1077;&#1085;&#1090;&#1072;&#1094;&#1080;&#1103;%20&#1096;&#1082;&#1086;&#1083;&#1099;\&#1073;&#1086;&#1083;&#1100;&#1096;&#1072;&#1103;%20&#1087;&#1077;&#1088;&#1077;&#1084;&#1077;&#1085;&#1072;).mp3" TargetMode="External"/><Relationship Id="rId6" Type="http://schemas.openxmlformats.org/officeDocument/2006/relationships/image" Target="../media/image118.pn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alenkaya_strana.mp3" hidden="1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571500" y="1052513"/>
            <a:ext cx="7286625" cy="208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Шкільні роки-найкращі</a:t>
            </a: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3000375" y="3933825"/>
            <a:ext cx="5248275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Макіївська загальоосвітня школа </a:t>
            </a:r>
          </a:p>
          <a:p>
            <a:pPr algn="ctr"/>
            <a:r>
              <a:rPr lang="ru-RU" sz="3600" kern="10" spc="72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І-ІІІ ступенів № 83</a:t>
            </a:r>
          </a:p>
        </p:txBody>
      </p:sp>
      <p:pic>
        <p:nvPicPr>
          <p:cNvPr id="20" name="malenkaya_stran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4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numSld="14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054" grpId="0" animBg="1"/>
      <p:bldP spid="20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K:\DSCN1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275186"/>
            <a:ext cx="3000364" cy="458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214313"/>
            <a:ext cx="9144000" cy="114300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Робота школи з формування самоосвітньої компетентності учнів</a:t>
            </a:r>
            <a:endParaRPr lang="ru-RU" sz="2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642938"/>
            <a:ext cx="8643937" cy="3786187"/>
          </a:xfrm>
        </p:spPr>
        <p:txBody>
          <a:bodyPr/>
          <a:lstStyle/>
          <a:p>
            <a:pPr algn="just">
              <a:spcBef>
                <a:spcPct val="0"/>
              </a:spcBef>
              <a:buFont typeface="Arial" charset="0"/>
              <a:buNone/>
            </a:pPr>
            <a:r>
              <a:rPr lang="uk-UA" sz="1800" smtClean="0">
                <a:latin typeface="Georgia" pitchFamily="18" charset="0"/>
              </a:rPr>
              <a:t>            Членам педагогічного колективу проведена певна робота з формування самоосвітньої компетентності, спрямованої на розвиток самоосвітніх компетенцій:</a:t>
            </a:r>
            <a:endParaRPr lang="ru-RU" sz="1800" smtClean="0">
              <a:latin typeface="Georgia" pitchFamily="18" charset="0"/>
            </a:endParaRPr>
          </a:p>
          <a:p>
            <a:pPr algn="just">
              <a:spcBef>
                <a:spcPct val="0"/>
              </a:spcBef>
              <a:buFont typeface="Arial" charset="0"/>
              <a:buNone/>
            </a:pPr>
            <a:r>
              <a:rPr lang="uk-UA" sz="1800" smtClean="0">
                <a:latin typeface="Georgia" pitchFamily="18" charset="0"/>
              </a:rPr>
              <a:t>            Розвитку уміння збирати та узагальнювати інформацію, працювати з книгою;</a:t>
            </a:r>
            <a:endParaRPr lang="ru-RU" sz="1800" smtClean="0">
              <a:latin typeface="Georgia" pitchFamily="18" charset="0"/>
            </a:endParaRPr>
          </a:p>
          <a:p>
            <a:pPr algn="just">
              <a:spcBef>
                <a:spcPct val="0"/>
              </a:spcBef>
              <a:buFont typeface="Arial" charset="0"/>
              <a:buNone/>
            </a:pPr>
            <a:r>
              <a:rPr lang="uk-UA" sz="1800" smtClean="0">
                <a:latin typeface="Georgia" pitchFamily="18" charset="0"/>
              </a:rPr>
              <a:t>            Контролювати роботу відповідно до плану школи.</a:t>
            </a:r>
            <a:endParaRPr lang="ru-RU" sz="1800" smtClean="0">
              <a:latin typeface="Georgia" pitchFamily="18" charset="0"/>
            </a:endParaRPr>
          </a:p>
          <a:p>
            <a:pPr algn="just">
              <a:buFont typeface="Arial" charset="0"/>
              <a:buNone/>
            </a:pPr>
            <a:r>
              <a:rPr lang="uk-UA" sz="1400" b="1" smtClean="0"/>
              <a:t>            </a:t>
            </a:r>
            <a:endParaRPr lang="ru-RU" smtClean="0"/>
          </a:p>
        </p:txBody>
      </p:sp>
      <p:pic>
        <p:nvPicPr>
          <p:cNvPr id="5" name="17_G.Moroder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2" descr="K:\DSCN113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538" y="2714625"/>
            <a:ext cx="5935662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6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84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84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8">
                <p:cTn id="5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85852" y="-285776"/>
            <a:ext cx="706520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latin typeface="+mn-lt"/>
              </a:rPr>
              <a:t>Грамоти учнів</a:t>
            </a:r>
            <a:endParaRPr lang="ru-RU" sz="8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2225" name="Picture 1" descr="F:\Проект Рік компетентнісної школи\Грамоты детей\Изображе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71563"/>
            <a:ext cx="2063750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F:\Проект Рік компетентнісної школи\Грамоты детей\Изображение 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857250"/>
            <a:ext cx="206375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F:\Проект Рік компетентнісної школи\Грамоты детей\Изображение 0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785813"/>
            <a:ext cx="19780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F:\Проект Рік компетентнісної школи\Грамоты детей\Изображение 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928688"/>
            <a:ext cx="192563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F:\Проект Рік компетентнісної школи\Грамоты детей\Изображение 0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38" y="3357563"/>
            <a:ext cx="23241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F:\Проект Рік компетентнісної школи\Грамоты детей\Изображение 02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50" y="3071813"/>
            <a:ext cx="22209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 descr="F:\Проект Рік компетентнісної школи\Грамоты детей\Изображение 03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38" y="3429000"/>
            <a:ext cx="2168525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 descr="F:\Проект Рік компетентнісної школи\Грамоты детей\Изображение 00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83438" y="1071563"/>
            <a:ext cx="1960562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9" descr="F:\Проект Рік компетентнісної школи\Грамоты детей\Изображение 03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929063"/>
            <a:ext cx="21336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0" descr="F:\Проект Рік компетентнісної школи\Грамоты детей\Изображение 02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35825" y="4238625"/>
            <a:ext cx="19081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0" name="Picture 12" descr="F:\Проект Рік компетентнісної школи\Грамоты детей\Изображение 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10050"/>
            <a:ext cx="19288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13" descr="F:\Проект Рік компетентнісної школи\Грамоты детей\Изображение 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4310063"/>
            <a:ext cx="185578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2" name="Picture 14" descr="F:\Проект Рік компетентнісної школи\Грамоты детей\Изображение 0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4500563"/>
            <a:ext cx="17176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3" name="Picture 15" descr="F:\Проект Рік компетентнісної школи\Грамоты детей\Изображение 0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25" y="4310063"/>
            <a:ext cx="1855788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4" name="Picture 16" descr="F:\Проект Рік компетентнісної школи\Грамоты детей\Изображение 0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9013" y="4381500"/>
            <a:ext cx="1804987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F:\Проект Рік компетентнісної школи\Грамоты детей\Изображение 0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773238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F:\Проект Рік компетентнісної школи\Грамоты детей\Изображение 02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8813" y="0"/>
            <a:ext cx="169862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F:\Проект Рік компетентнісної школи\Грамоты детей\Изображение 03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50" y="0"/>
            <a:ext cx="18049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F:\Проект Рік компетентнісної школи\Грамоты детей\Изображение 00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0688" y="0"/>
            <a:ext cx="16652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 descr="F:\Проект Рік компетентнісної школи\Грамоты детей\Изображение 01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43750" y="0"/>
            <a:ext cx="18224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 descr="F:\Проект Рік компетентнісної школи\Грамоты детей\Изображение 02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2071688"/>
            <a:ext cx="1857375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 descr="F:\Проект Рік компетентнісної школи\Грамоты детей\Изображение 006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28813" y="2143125"/>
            <a:ext cx="18208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 descr="F:\Проект Рік компетентнісної школи\Грамоты детей\Изображение 017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86188" y="2143125"/>
            <a:ext cx="1857375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0" descr="F:\Проект Рік компетентнісної школи\Грамоты детей\Изображение 027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643563" y="2143125"/>
            <a:ext cx="175260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1" descr="F:\Проект Рік компетентнісної школи\Грамоты детей\Изображение 018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215188" y="2071688"/>
            <a:ext cx="175260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6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6" name="Picture 8" descr="рамка цветоч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2377" name="WordArt 9"/>
          <p:cNvSpPr>
            <a:spLocks noChangeArrowheads="1" noChangeShapeType="1" noTextEdit="1"/>
          </p:cNvSpPr>
          <p:nvPr/>
        </p:nvSpPr>
        <p:spPr bwMode="auto">
          <a:xfrm>
            <a:off x="642938" y="1785938"/>
            <a:ext cx="8286750" cy="295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ln w="12700">
                  <a:solidFill>
                    <a:srgbClr val="99CC00"/>
                  </a:solidFill>
                  <a:round/>
                  <a:headEnd/>
                  <a:tailEnd/>
                </a:ln>
                <a:solidFill>
                  <a:srgbClr val="FF99CC">
                    <a:alpha val="89803"/>
                  </a:srgbClr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Ми-це не безліч стандартних “я”,</a:t>
            </a:r>
          </a:p>
          <a:p>
            <a:pPr algn="ctr"/>
            <a:r>
              <a:rPr lang="ru-RU" sz="3600" kern="10" spc="720">
                <a:ln w="12700">
                  <a:solidFill>
                    <a:srgbClr val="99CC00"/>
                  </a:solidFill>
                  <a:round/>
                  <a:headEnd/>
                  <a:tailEnd/>
                </a:ln>
                <a:solidFill>
                  <a:srgbClr val="FF99CC">
                    <a:alpha val="89803"/>
                  </a:srgbClr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а безліч всесвітів різних.</a:t>
            </a:r>
          </a:p>
        </p:txBody>
      </p:sp>
    </p:spTree>
  </p:cSld>
  <p:clrMapOvr>
    <a:masterClrMapping/>
  </p:clrMapOvr>
  <p:transition spd="med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2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2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2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2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FCC6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557279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ДИТЯЧО-ЮНАЦЬКА ОРГАНІЗАЦІЯ </a:t>
            </a:r>
            <a:br>
              <a:rPr lang="ru-RU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</a:br>
            <a:r>
              <a:rPr lang="ru-RU" sz="36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«МОЛОДЬ МАЙБУТНЬОГО»</a:t>
            </a:r>
          </a:p>
        </p:txBody>
      </p:sp>
      <p:sp>
        <p:nvSpPr>
          <p:cNvPr id="7" name="Овал 6"/>
          <p:cNvSpPr/>
          <p:nvPr/>
        </p:nvSpPr>
        <p:spPr>
          <a:xfrm>
            <a:off x="0" y="428625"/>
            <a:ext cx="1857375" cy="107156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3300"/>
                </a:solidFill>
              </a:rPr>
              <a:t>Створена в листопаді 1997 року</a:t>
            </a:r>
          </a:p>
        </p:txBody>
      </p:sp>
      <p:sp>
        <p:nvSpPr>
          <p:cNvPr id="8" name="Овал 7"/>
          <p:cNvSpPr/>
          <p:nvPr/>
        </p:nvSpPr>
        <p:spPr>
          <a:xfrm>
            <a:off x="7572375" y="500063"/>
            <a:ext cx="1571625" cy="10715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3300"/>
                </a:solidFill>
              </a:rPr>
              <a:t>Об</a:t>
            </a:r>
            <a:r>
              <a:rPr lang="en-US" b="1" dirty="0">
                <a:solidFill>
                  <a:srgbClr val="FF3300"/>
                </a:solidFill>
              </a:rPr>
              <a:t>’</a:t>
            </a:r>
            <a:r>
              <a:rPr lang="ru-RU" b="1" dirty="0">
                <a:solidFill>
                  <a:srgbClr val="FF3300"/>
                </a:solidFill>
              </a:rPr>
              <a:t>єднує </a:t>
            </a:r>
            <a:r>
              <a:rPr lang="ru-RU" b="1" dirty="0" err="1">
                <a:solidFill>
                  <a:srgbClr val="FF3300"/>
                </a:solidFill>
              </a:rPr>
              <a:t>учнів</a:t>
            </a:r>
            <a:r>
              <a:rPr lang="ru-RU" b="1" dirty="0">
                <a:solidFill>
                  <a:srgbClr val="FF3300"/>
                </a:solidFill>
              </a:rPr>
              <a:t>  1-11 класів</a:t>
            </a:r>
          </a:p>
        </p:txBody>
      </p:sp>
      <p:graphicFrame>
        <p:nvGraphicFramePr>
          <p:cNvPr id="11" name="Group 74"/>
          <p:cNvGraphicFramePr>
            <a:graphicFrameLocks noGrp="1"/>
          </p:cNvGraphicFramePr>
          <p:nvPr>
            <p:ph sz="quarter" idx="1"/>
          </p:nvPr>
        </p:nvGraphicFramePr>
        <p:xfrm>
          <a:off x="2843213" y="1989138"/>
          <a:ext cx="3695700" cy="360363"/>
        </p:xfrm>
        <a:graphic>
          <a:graphicData uri="http://schemas.openxmlformats.org/drawingml/2006/table">
            <a:tbl>
              <a:tblPr/>
              <a:tblGrid>
                <a:gridCol w="3695700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Рада школи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86"/>
          <p:cNvGraphicFramePr>
            <a:graphicFrameLocks/>
          </p:cNvGraphicFramePr>
          <p:nvPr/>
        </p:nvGraphicFramePr>
        <p:xfrm>
          <a:off x="2843213" y="2565400"/>
          <a:ext cx="3695700" cy="335280"/>
        </p:xfrm>
        <a:graphic>
          <a:graphicData uri="http://schemas.openxmlformats.org/drawingml/2006/table">
            <a:tbl>
              <a:tblPr/>
              <a:tblGrid>
                <a:gridCol w="1847850"/>
                <a:gridCol w="1847850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Учні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 1-11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Педколектив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oup 83"/>
          <p:cNvGraphicFramePr>
            <a:graphicFrameLocks/>
          </p:cNvGraphicFramePr>
          <p:nvPr/>
        </p:nvGraphicFramePr>
        <p:xfrm>
          <a:off x="2843213" y="4221163"/>
          <a:ext cx="3695700" cy="335280"/>
        </p:xfrm>
        <a:graphic>
          <a:graphicData uri="http://schemas.openxmlformats.org/drawingml/2006/table">
            <a:tbl>
              <a:tblPr/>
              <a:tblGrid>
                <a:gridCol w="3695700"/>
              </a:tblGrid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Прем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’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єр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 -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міністр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Group 96"/>
          <p:cNvGraphicFramePr>
            <a:graphicFrameLocks/>
          </p:cNvGraphicFramePr>
          <p:nvPr/>
        </p:nvGraphicFramePr>
        <p:xfrm>
          <a:off x="2268538" y="3644900"/>
          <a:ext cx="4751387" cy="335280"/>
        </p:xfrm>
        <a:graphic>
          <a:graphicData uri="http://schemas.openxmlformats.org/drawingml/2006/table">
            <a:tbl>
              <a:tblPr/>
              <a:tblGrid>
                <a:gridCol w="2376487"/>
                <a:gridCol w="2374900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Радник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 президента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Заст.президента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Group 98"/>
          <p:cNvGraphicFramePr>
            <a:graphicFrameLocks noGrp="1"/>
          </p:cNvGraphicFramePr>
          <p:nvPr/>
        </p:nvGraphicFramePr>
        <p:xfrm>
          <a:off x="2268538" y="4797425"/>
          <a:ext cx="4751387" cy="335280"/>
        </p:xfrm>
        <a:graphic>
          <a:graphicData uri="http://schemas.openxmlformats.org/drawingml/2006/table">
            <a:tbl>
              <a:tblPr/>
              <a:tblGrid>
                <a:gridCol w="4751387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Уряд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організації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 «Молодь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майбутнього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Group 77"/>
          <p:cNvGraphicFramePr>
            <a:graphicFrameLocks noGrp="1"/>
          </p:cNvGraphicFramePr>
          <p:nvPr/>
        </p:nvGraphicFramePr>
        <p:xfrm>
          <a:off x="2843213" y="3068638"/>
          <a:ext cx="3673475" cy="335280"/>
        </p:xfrm>
        <a:graphic>
          <a:graphicData uri="http://schemas.openxmlformats.org/drawingml/2006/table">
            <a:tbl>
              <a:tblPr/>
              <a:tblGrid>
                <a:gridCol w="367347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Президент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Group 144"/>
          <p:cNvGraphicFramePr>
            <a:graphicFrameLocks noGrp="1"/>
          </p:cNvGraphicFramePr>
          <p:nvPr/>
        </p:nvGraphicFramePr>
        <p:xfrm>
          <a:off x="468313" y="5516563"/>
          <a:ext cx="8280400" cy="1170432"/>
        </p:xfrm>
        <a:graphic>
          <a:graphicData uri="http://schemas.openxmlformats.org/drawingml/2006/table">
            <a:tbl>
              <a:tblPr/>
              <a:tblGrid>
                <a:gridCol w="2070100"/>
                <a:gridCol w="2071687"/>
                <a:gridCol w="2068513"/>
                <a:gridCol w="2070100"/>
              </a:tblGrid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Мери класів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Рада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міністрів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Штаб «Веселка»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Штаб «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Країна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Барвінкова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Учні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 5-11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Учні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 7-11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Пед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.-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консультанти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Учні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 5-7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Учні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 1-4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кл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5118" name="Line 130"/>
          <p:cNvSpPr>
            <a:spLocks noChangeShapeType="1"/>
          </p:cNvSpPr>
          <p:nvPr/>
        </p:nvSpPr>
        <p:spPr bwMode="auto">
          <a:xfrm>
            <a:off x="4643438" y="2349500"/>
            <a:ext cx="0" cy="215900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119" name="Line 132"/>
          <p:cNvSpPr>
            <a:spLocks noChangeShapeType="1"/>
          </p:cNvSpPr>
          <p:nvPr/>
        </p:nvSpPr>
        <p:spPr bwMode="auto">
          <a:xfrm>
            <a:off x="4643438" y="3429000"/>
            <a:ext cx="0" cy="215900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120" name="Line 133"/>
          <p:cNvSpPr>
            <a:spLocks noChangeShapeType="1"/>
          </p:cNvSpPr>
          <p:nvPr/>
        </p:nvSpPr>
        <p:spPr bwMode="auto">
          <a:xfrm>
            <a:off x="4643438" y="2924175"/>
            <a:ext cx="0" cy="144463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121" name="Line 134"/>
          <p:cNvSpPr>
            <a:spLocks noChangeShapeType="1"/>
          </p:cNvSpPr>
          <p:nvPr/>
        </p:nvSpPr>
        <p:spPr bwMode="auto">
          <a:xfrm>
            <a:off x="4643438" y="4005263"/>
            <a:ext cx="0" cy="215900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122" name="Line 135"/>
          <p:cNvSpPr>
            <a:spLocks noChangeShapeType="1"/>
          </p:cNvSpPr>
          <p:nvPr/>
        </p:nvSpPr>
        <p:spPr bwMode="auto">
          <a:xfrm>
            <a:off x="4643438" y="4508500"/>
            <a:ext cx="0" cy="288925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123" name="Line 136"/>
          <p:cNvSpPr>
            <a:spLocks noChangeShapeType="1"/>
          </p:cNvSpPr>
          <p:nvPr/>
        </p:nvSpPr>
        <p:spPr bwMode="auto">
          <a:xfrm flipH="1">
            <a:off x="1403350" y="5157788"/>
            <a:ext cx="1223963" cy="358775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124" name="Line 137"/>
          <p:cNvSpPr>
            <a:spLocks noChangeShapeType="1"/>
          </p:cNvSpPr>
          <p:nvPr/>
        </p:nvSpPr>
        <p:spPr bwMode="auto">
          <a:xfrm flipH="1">
            <a:off x="3492500" y="5157788"/>
            <a:ext cx="574675" cy="358775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125" name="Line 138"/>
          <p:cNvSpPr>
            <a:spLocks noChangeShapeType="1"/>
          </p:cNvSpPr>
          <p:nvPr/>
        </p:nvSpPr>
        <p:spPr bwMode="auto">
          <a:xfrm>
            <a:off x="5148263" y="5157788"/>
            <a:ext cx="503237" cy="358775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126" name="Line 139"/>
          <p:cNvSpPr>
            <a:spLocks noChangeShapeType="1"/>
          </p:cNvSpPr>
          <p:nvPr/>
        </p:nvSpPr>
        <p:spPr bwMode="auto">
          <a:xfrm>
            <a:off x="6804025" y="5157788"/>
            <a:ext cx="1008063" cy="358775"/>
          </a:xfrm>
          <a:prstGeom prst="line">
            <a:avLst/>
          </a:prstGeom>
          <a:noFill/>
          <a:ln w="9525">
            <a:solidFill>
              <a:srgbClr val="92D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357438" y="1214438"/>
            <a:ext cx="4572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Макіївська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загальноосвітня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школа І-ІІІ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ступенів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№ 83 </a:t>
            </a:r>
          </a:p>
        </p:txBody>
      </p:sp>
      <p:pic>
        <p:nvPicPr>
          <p:cNvPr id="33" name="f0b1430d04ca1ca23d6e605c4c6da27b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Documents and Settings\Mufasa\Рабочий стол\школа\стенд\звонок и 1 июня\DSCN0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Робота шкільного самоврядування </a:t>
            </a:r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“Молодь</a:t>
            </a: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майбутнього”</a:t>
            </a: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МЗШ № 83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K:\Изображение 4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Роль учнівського самоврядування у виконанні рішень адміністрації та педагогічних рад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:\VG\пр\DSCN1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0002" y="2786058"/>
            <a:ext cx="4773997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0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" name="Содержимое 3" descr="DSCN02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00628" cy="4429132"/>
          </a:xfrm>
          <a:effectLst>
            <a:softEdge rad="112500"/>
          </a:effectLst>
        </p:spPr>
      </p:pic>
      <p:sp>
        <p:nvSpPr>
          <p:cNvPr id="48132" name="Текст 4"/>
          <p:cNvSpPr txBox="1">
            <a:spLocks/>
          </p:cNvSpPr>
          <p:nvPr/>
        </p:nvSpPr>
        <p:spPr bwMode="auto">
          <a:xfrm>
            <a:off x="5000625" y="1285875"/>
            <a:ext cx="4143375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400" b="1">
              <a:latin typeface="Calibri" pitchFamily="34" charset="0"/>
            </a:endParaRPr>
          </a:p>
        </p:txBody>
      </p:sp>
      <p:sp>
        <p:nvSpPr>
          <p:cNvPr id="18" name="Волна 17"/>
          <p:cNvSpPr/>
          <p:nvPr/>
        </p:nvSpPr>
        <p:spPr>
          <a:xfrm>
            <a:off x="4500562" y="428604"/>
            <a:ext cx="4643438" cy="1714512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Стенд </a:t>
            </a:r>
            <a:r>
              <a:rPr lang="uk-UA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“Зірки</a:t>
            </a:r>
            <a:r>
              <a:rPr lang="uk-UA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uk-UA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Донбасу”</a:t>
            </a:r>
            <a:r>
              <a:rPr lang="uk-UA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до 120-річчя з дня народження С.</a:t>
            </a:r>
            <a:r>
              <a:rPr lang="uk-UA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Прокоф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’</a:t>
            </a:r>
            <a:r>
              <a:rPr lang="uk-UA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єва</a:t>
            </a:r>
            <a:r>
              <a:rPr lang="uk-UA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Волна 18"/>
          <p:cNvSpPr/>
          <p:nvPr/>
        </p:nvSpPr>
        <p:spPr>
          <a:xfrm>
            <a:off x="0" y="5000636"/>
            <a:ext cx="4714876" cy="1428760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Привітання з початком нового навчального року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VG\пр\DSCN0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24833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D:\VG\пр\DSCN1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839849"/>
            <a:ext cx="5357819" cy="401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Горизонтальный свиток 11"/>
          <p:cNvSpPr/>
          <p:nvPr/>
        </p:nvSpPr>
        <p:spPr>
          <a:xfrm>
            <a:off x="5214938" y="928688"/>
            <a:ext cx="3929062" cy="1214437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Виставка </a:t>
            </a:r>
            <a:r>
              <a:rPr lang="uk-UA" sz="2400" dirty="0" err="1"/>
              <a:t>“Світ</a:t>
            </a:r>
            <a:r>
              <a:rPr lang="uk-UA" sz="2400" dirty="0"/>
              <a:t> А.П.</a:t>
            </a:r>
            <a:r>
              <a:rPr lang="uk-UA" sz="2400" dirty="0" err="1"/>
              <a:t>Чехова”</a:t>
            </a:r>
            <a:endParaRPr lang="ru-RU" sz="2400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14313" y="4786313"/>
            <a:ext cx="4286250" cy="1214437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Виставка до Дня визволення Донбасу</a:t>
            </a:r>
            <a:endParaRPr lang="ru-RU" sz="2400" dirty="0"/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P228512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4506130" cy="3379597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7284" name="Picture 4" descr="C:\Documents and Settings\Mufasa\Рабочий стол\школа\стенд\Самоврядування\P2285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014" y="1000108"/>
            <a:ext cx="4625986" cy="3469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7282" name="Picture 2" descr="C:\Documents and Settings\Mufasa\Рабочий стол\школа\стенд\2\Изображение 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503000"/>
            <a:ext cx="4473571" cy="335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 rtlCol="0"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cap="all" dirty="0" smtClean="0">
                <a:ln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День учнівського самоврядування сприяє підвищенню мотивації до навчання</a:t>
            </a:r>
            <a:endParaRPr lang="ru-RU" sz="2800" b="1" cap="all" dirty="0">
              <a:ln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75" y="1143000"/>
            <a:ext cx="928688" cy="4968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2009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571750" y="3643313"/>
            <a:ext cx="857250" cy="49688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2010</a:t>
            </a:r>
            <a:endParaRPr lang="ru-RU" dirty="0"/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214313" y="1143000"/>
            <a:ext cx="857250" cy="5000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dirty="0">
                <a:solidFill>
                  <a:schemeClr val="tx1"/>
                </a:solidFill>
              </a:rPr>
              <a:t>2008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5" name="Object 3"/>
          <p:cNvGraphicFramePr>
            <a:graphicFrameLocks noChangeAspect="1"/>
          </p:cNvGraphicFramePr>
          <p:nvPr>
            <p:ph sz="quarter" idx="2"/>
          </p:nvPr>
        </p:nvGraphicFramePr>
        <p:xfrm>
          <a:off x="1357313" y="1428750"/>
          <a:ext cx="1038225" cy="1149350"/>
        </p:xfrm>
        <a:graphic>
          <a:graphicData uri="http://schemas.openxmlformats.org/presentationml/2006/ole">
            <p:oleObj spid="_x0000_s31746" name="PHOTO-PAINT" r:id="rId3" imgW="2811429" imgH="3113143" progId="">
              <p:embed/>
            </p:oleObj>
          </a:graphicData>
        </a:graphic>
      </p:graphicFrame>
      <p:graphicFrame>
        <p:nvGraphicFramePr>
          <p:cNvPr id="84996" name="Object 4"/>
          <p:cNvGraphicFramePr>
            <a:graphicFrameLocks noChangeAspect="1"/>
          </p:cNvGraphicFramePr>
          <p:nvPr>
            <p:ph sz="quarter" idx="4"/>
          </p:nvPr>
        </p:nvGraphicFramePr>
        <p:xfrm>
          <a:off x="3357563" y="142875"/>
          <a:ext cx="1152525" cy="1139825"/>
        </p:xfrm>
        <a:graphic>
          <a:graphicData uri="http://schemas.openxmlformats.org/presentationml/2006/ole">
            <p:oleObj spid="_x0000_s31748" name="PHOTO-PAINT" r:id="rId4" imgW="2898286" imgH="2866286" progId="">
              <p:embed/>
            </p:oleObj>
          </a:graphicData>
        </a:graphic>
      </p:graphicFrame>
      <p:graphicFrame>
        <p:nvGraphicFramePr>
          <p:cNvPr id="84997" name="Object 5"/>
          <p:cNvGraphicFramePr>
            <a:graphicFrameLocks noChangeAspect="1"/>
          </p:cNvGraphicFramePr>
          <p:nvPr/>
        </p:nvGraphicFramePr>
        <p:xfrm>
          <a:off x="6429375" y="1428750"/>
          <a:ext cx="1085850" cy="1223963"/>
        </p:xfrm>
        <a:graphic>
          <a:graphicData uri="http://schemas.openxmlformats.org/presentationml/2006/ole">
            <p:oleObj spid="_x0000_s31749" name="PHOTO-PAINT" r:id="rId5" imgW="2633477" imgH="2967234" progId="">
              <p:embed/>
            </p:oleObj>
          </a:graphicData>
        </a:graphic>
      </p:graphicFrame>
      <p:graphicFrame>
        <p:nvGraphicFramePr>
          <p:cNvPr id="84999" name="Object 7"/>
          <p:cNvGraphicFramePr>
            <a:graphicFrameLocks noChangeAspect="1"/>
          </p:cNvGraphicFramePr>
          <p:nvPr/>
        </p:nvGraphicFramePr>
        <p:xfrm>
          <a:off x="3786188" y="1428750"/>
          <a:ext cx="1100137" cy="1223963"/>
        </p:xfrm>
        <a:graphic>
          <a:graphicData uri="http://schemas.openxmlformats.org/presentationml/2006/ole">
            <p:oleObj spid="_x0000_s31751" name="PHOTO-PAINT" r:id="rId6" imgW="2637714" imgH="2935230" progId="">
              <p:embed/>
            </p:oleObj>
          </a:graphicData>
        </a:graphic>
      </p:graphicFrame>
      <p:graphicFrame>
        <p:nvGraphicFramePr>
          <p:cNvPr id="85000" name="Object 8"/>
          <p:cNvGraphicFramePr>
            <a:graphicFrameLocks noChangeAspect="1"/>
          </p:cNvGraphicFramePr>
          <p:nvPr/>
        </p:nvGraphicFramePr>
        <p:xfrm>
          <a:off x="6643688" y="4714875"/>
          <a:ext cx="1125537" cy="1368425"/>
        </p:xfrm>
        <a:graphic>
          <a:graphicData uri="http://schemas.openxmlformats.org/presentationml/2006/ole">
            <p:oleObj spid="_x0000_s31752" name="PHOTO-PAINT" r:id="rId7" imgW="2633477" imgH="3200000" progId="">
              <p:embed/>
            </p:oleObj>
          </a:graphicData>
        </a:graphic>
      </p:graphicFrame>
      <p:graphicFrame>
        <p:nvGraphicFramePr>
          <p:cNvPr id="85001" name="Object 9"/>
          <p:cNvGraphicFramePr>
            <a:graphicFrameLocks noChangeAspect="1"/>
          </p:cNvGraphicFramePr>
          <p:nvPr/>
        </p:nvGraphicFramePr>
        <p:xfrm>
          <a:off x="500063" y="0"/>
          <a:ext cx="1209675" cy="1287463"/>
        </p:xfrm>
        <a:graphic>
          <a:graphicData uri="http://schemas.openxmlformats.org/presentationml/2006/ole">
            <p:oleObj spid="_x0000_s31753" name="PHOTO-PAINT" r:id="rId8" imgW="2679197" imgH="3090678" progId="">
              <p:embed/>
            </p:oleObj>
          </a:graphicData>
        </a:graphic>
      </p:graphicFrame>
      <p:graphicFrame>
        <p:nvGraphicFramePr>
          <p:cNvPr id="85002" name="Object 10"/>
          <p:cNvGraphicFramePr>
            <a:graphicFrameLocks noChangeAspect="1"/>
          </p:cNvGraphicFramePr>
          <p:nvPr/>
        </p:nvGraphicFramePr>
        <p:xfrm>
          <a:off x="7929563" y="2857500"/>
          <a:ext cx="987425" cy="1152525"/>
        </p:xfrm>
        <a:graphic>
          <a:graphicData uri="http://schemas.openxmlformats.org/presentationml/2006/ole">
            <p:oleObj spid="_x0000_s31754" name="PHOTO-PAINT" r:id="rId9" imgW="2788571" imgH="3255271" progId="">
              <p:embed/>
            </p:oleObj>
          </a:graphicData>
        </a:graphic>
      </p:graphicFrame>
      <p:graphicFrame>
        <p:nvGraphicFramePr>
          <p:cNvPr id="85003" name="Object 11"/>
          <p:cNvGraphicFramePr>
            <a:graphicFrameLocks noChangeAspect="1"/>
          </p:cNvGraphicFramePr>
          <p:nvPr/>
        </p:nvGraphicFramePr>
        <p:xfrm>
          <a:off x="4786313" y="136525"/>
          <a:ext cx="1000125" cy="1230313"/>
        </p:xfrm>
        <a:graphic>
          <a:graphicData uri="http://schemas.openxmlformats.org/presentationml/2006/ole">
            <p:oleObj spid="_x0000_s31755" name="PHOTO-PAINT" r:id="rId10" imgW="2510033" imgH="3154286" progId="">
              <p:embed/>
            </p:oleObj>
          </a:graphicData>
        </a:graphic>
      </p:graphicFrame>
      <p:graphicFrame>
        <p:nvGraphicFramePr>
          <p:cNvPr id="85004" name="Object 12"/>
          <p:cNvGraphicFramePr>
            <a:graphicFrameLocks noChangeAspect="1"/>
          </p:cNvGraphicFramePr>
          <p:nvPr/>
        </p:nvGraphicFramePr>
        <p:xfrm>
          <a:off x="6072188" y="128588"/>
          <a:ext cx="1071562" cy="1166812"/>
        </p:xfrm>
        <a:graphic>
          <a:graphicData uri="http://schemas.openxmlformats.org/presentationml/2006/ole">
            <p:oleObj spid="_x0000_s31756" name="PHOTO-PAINT" r:id="rId11" imgW="2633477" imgH="2866286" progId="">
              <p:embed/>
            </p:oleObj>
          </a:graphicData>
        </a:graphic>
      </p:graphicFrame>
      <p:graphicFrame>
        <p:nvGraphicFramePr>
          <p:cNvPr id="85005" name="Object 13"/>
          <p:cNvGraphicFramePr>
            <a:graphicFrameLocks noChangeAspect="1"/>
          </p:cNvGraphicFramePr>
          <p:nvPr/>
        </p:nvGraphicFramePr>
        <p:xfrm>
          <a:off x="107950" y="1412875"/>
          <a:ext cx="1104900" cy="1223963"/>
        </p:xfrm>
        <a:graphic>
          <a:graphicData uri="http://schemas.openxmlformats.org/presentationml/2006/ole">
            <p:oleObj spid="_x0000_s31757" name="PHOTO-PAINT" r:id="rId12" imgW="2624000" imgH="2907798" progId="">
              <p:embed/>
            </p:oleObj>
          </a:graphicData>
        </a:graphic>
      </p:graphicFrame>
      <p:graphicFrame>
        <p:nvGraphicFramePr>
          <p:cNvPr id="85006" name="Object 14"/>
          <p:cNvGraphicFramePr>
            <a:graphicFrameLocks noChangeAspect="1"/>
          </p:cNvGraphicFramePr>
          <p:nvPr/>
        </p:nvGraphicFramePr>
        <p:xfrm>
          <a:off x="7358063" y="0"/>
          <a:ext cx="1357312" cy="1357313"/>
        </p:xfrm>
        <a:graphic>
          <a:graphicData uri="http://schemas.openxmlformats.org/presentationml/2006/ole">
            <p:oleObj spid="_x0000_s31758" name="PHOTO-PAINT" r:id="rId13" imgW="7568254" imgH="8203175" progId="">
              <p:embed/>
            </p:oleObj>
          </a:graphicData>
        </a:graphic>
      </p:graphicFrame>
      <p:graphicFrame>
        <p:nvGraphicFramePr>
          <p:cNvPr id="85007" name="Object 15"/>
          <p:cNvGraphicFramePr>
            <a:graphicFrameLocks noChangeAspect="1"/>
          </p:cNvGraphicFramePr>
          <p:nvPr/>
        </p:nvGraphicFramePr>
        <p:xfrm>
          <a:off x="0" y="2643188"/>
          <a:ext cx="1106488" cy="1214437"/>
        </p:xfrm>
        <a:graphic>
          <a:graphicData uri="http://schemas.openxmlformats.org/presentationml/2006/ole">
            <p:oleObj spid="_x0000_s31759" name="PHOTO-PAINT" r:id="rId14" imgW="7301587" imgH="7733333" progId="">
              <p:embed/>
            </p:oleObj>
          </a:graphicData>
        </a:graphic>
      </p:graphicFrame>
      <p:graphicFrame>
        <p:nvGraphicFramePr>
          <p:cNvPr id="85011" name="Object 19"/>
          <p:cNvGraphicFramePr>
            <a:graphicFrameLocks noChangeAspect="1"/>
          </p:cNvGraphicFramePr>
          <p:nvPr/>
        </p:nvGraphicFramePr>
        <p:xfrm>
          <a:off x="2500313" y="1428750"/>
          <a:ext cx="1152525" cy="1214438"/>
        </p:xfrm>
        <a:graphic>
          <a:graphicData uri="http://schemas.openxmlformats.org/presentationml/2006/ole">
            <p:oleObj spid="_x0000_s31763" name="PHOTO-PAINT" r:id="rId15" imgW="5600000" imgH="5904762" progId="">
              <p:embed/>
            </p:oleObj>
          </a:graphicData>
        </a:graphic>
      </p:graphicFrame>
      <p:graphicFrame>
        <p:nvGraphicFramePr>
          <p:cNvPr id="85012" name="Object 20"/>
          <p:cNvGraphicFramePr>
            <a:graphicFrameLocks noChangeAspect="1"/>
          </p:cNvGraphicFramePr>
          <p:nvPr/>
        </p:nvGraphicFramePr>
        <p:xfrm>
          <a:off x="2071688" y="214313"/>
          <a:ext cx="1071562" cy="1035050"/>
        </p:xfrm>
        <a:graphic>
          <a:graphicData uri="http://schemas.openxmlformats.org/presentationml/2006/ole">
            <p:oleObj spid="_x0000_s31764" name="PHOTO-PAINT" r:id="rId16" imgW="850286" imgH="822648" progId="">
              <p:embed/>
            </p:oleObj>
          </a:graphicData>
        </a:graphic>
      </p:graphicFrame>
      <p:graphicFrame>
        <p:nvGraphicFramePr>
          <p:cNvPr id="85013" name="Object 21"/>
          <p:cNvGraphicFramePr>
            <a:graphicFrameLocks noChangeAspect="1"/>
          </p:cNvGraphicFramePr>
          <p:nvPr/>
        </p:nvGraphicFramePr>
        <p:xfrm>
          <a:off x="6643688" y="3071813"/>
          <a:ext cx="1214437" cy="1431925"/>
        </p:xfrm>
        <a:graphic>
          <a:graphicData uri="http://schemas.openxmlformats.org/presentationml/2006/ole">
            <p:oleObj spid="_x0000_s31765" name="PHOTO-PAINT" r:id="rId17" imgW="4926984" imgH="5244444" progId="">
              <p:embed/>
            </p:oleObj>
          </a:graphicData>
        </a:graphic>
      </p:graphicFrame>
      <p:graphicFrame>
        <p:nvGraphicFramePr>
          <p:cNvPr id="12311" name="Object 23"/>
          <p:cNvGraphicFramePr>
            <a:graphicFrameLocks noChangeAspect="1"/>
          </p:cNvGraphicFramePr>
          <p:nvPr/>
        </p:nvGraphicFramePr>
        <p:xfrm>
          <a:off x="7956550" y="4221163"/>
          <a:ext cx="966788" cy="1255712"/>
        </p:xfrm>
        <a:graphic>
          <a:graphicData uri="http://schemas.openxmlformats.org/presentationml/2006/ole">
            <p:oleObj spid="_x0000_s31766" name="PHOTO-PAINT" r:id="rId18" imgW="2820571" imgH="3661714" progId="">
              <p:embed/>
            </p:oleObj>
          </a:graphicData>
        </a:graphic>
      </p:graphicFrame>
      <p:graphicFrame>
        <p:nvGraphicFramePr>
          <p:cNvPr id="12312" name="Object 24"/>
          <p:cNvGraphicFramePr>
            <a:graphicFrameLocks noChangeAspect="1"/>
          </p:cNvGraphicFramePr>
          <p:nvPr/>
        </p:nvGraphicFramePr>
        <p:xfrm>
          <a:off x="5143500" y="1428750"/>
          <a:ext cx="1038225" cy="1168400"/>
        </p:xfrm>
        <a:graphic>
          <a:graphicData uri="http://schemas.openxmlformats.org/presentationml/2006/ole">
            <p:oleObj spid="_x0000_s31767" name="PHOTO-PAINT" r:id="rId19" imgW="8457143" imgH="9511111" progId="">
              <p:embed/>
            </p:oleObj>
          </a:graphicData>
        </a:graphic>
      </p:graphicFrame>
      <p:graphicFrame>
        <p:nvGraphicFramePr>
          <p:cNvPr id="12313" name="Object 25"/>
          <p:cNvGraphicFramePr>
            <a:graphicFrameLocks noChangeAspect="1"/>
          </p:cNvGraphicFramePr>
          <p:nvPr/>
        </p:nvGraphicFramePr>
        <p:xfrm>
          <a:off x="214313" y="4143375"/>
          <a:ext cx="969962" cy="1181100"/>
        </p:xfrm>
        <a:graphic>
          <a:graphicData uri="http://schemas.openxmlformats.org/presentationml/2006/ole">
            <p:oleObj spid="_x0000_s31768" name="PHOTO-PAINT" r:id="rId20" imgW="14336508" imgH="17460317" progId="">
              <p:embed/>
            </p:oleObj>
          </a:graphicData>
        </a:graphic>
      </p:graphicFrame>
      <p:graphicFrame>
        <p:nvGraphicFramePr>
          <p:cNvPr id="12314" name="Object 26"/>
          <p:cNvGraphicFramePr>
            <a:graphicFrameLocks noChangeAspect="1"/>
          </p:cNvGraphicFramePr>
          <p:nvPr/>
        </p:nvGraphicFramePr>
        <p:xfrm>
          <a:off x="1285875" y="3000375"/>
          <a:ext cx="1254125" cy="1500188"/>
        </p:xfrm>
        <a:graphic>
          <a:graphicData uri="http://schemas.openxmlformats.org/presentationml/2006/ole">
            <p:oleObj spid="_x0000_s31769" name="PHOTO-PAINT" r:id="rId21" imgW="3003429" imgH="3717043" progId="">
              <p:embed/>
            </p:oleObj>
          </a:graphicData>
        </a:graphic>
      </p:graphicFrame>
      <p:pic>
        <p:nvPicPr>
          <p:cNvPr id="31771" name="Picture 27" descr="K:\DSCN1122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71736" y="2786058"/>
            <a:ext cx="4066041" cy="291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72" name="Picture 28" descr="K:\DSCN1078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357313" y="4714875"/>
            <a:ext cx="11445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428596" y="6027003"/>
            <a:ext cx="850112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Педагогічний колектив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Макіївської загальноосвітньої школи І-ІІІ ступенів № 83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770" name="Picture 26" descr="K:\x_d7a8005b.jp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715250" y="1428750"/>
            <a:ext cx="10287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5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85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8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85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12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3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31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>
                <a:ln w="38100">
                  <a:solidFill>
                    <a:srgbClr val="76129E"/>
                  </a:solidFill>
                </a:ln>
              </a:rPr>
              <a:t>Проект</a:t>
            </a:r>
            <a:br>
              <a:rPr lang="ru-RU" sz="3200" dirty="0" smtClean="0">
                <a:ln w="38100">
                  <a:solidFill>
                    <a:srgbClr val="76129E"/>
                  </a:solidFill>
                </a:ln>
              </a:rPr>
            </a:br>
            <a:r>
              <a:rPr lang="ru-RU" sz="3200" dirty="0" smtClean="0">
                <a:ln w="38100">
                  <a:solidFill>
                    <a:srgbClr val="76129E"/>
                  </a:solidFill>
                </a:ln>
              </a:rPr>
              <a:t>«В человеке всё должно быть прекрасно» </a:t>
            </a:r>
            <a:br>
              <a:rPr lang="ru-RU" sz="3200" dirty="0" smtClean="0">
                <a:ln w="38100">
                  <a:solidFill>
                    <a:srgbClr val="76129E"/>
                  </a:solidFill>
                </a:ln>
              </a:rPr>
            </a:br>
            <a:r>
              <a:rPr lang="ru-RU" sz="2400" b="1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150 -  </a:t>
            </a:r>
            <a:r>
              <a:rPr lang="ru-RU" sz="2400" b="1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uk-UA" sz="2400" b="1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іччя</a:t>
            </a:r>
            <a:r>
              <a:rPr lang="uk-UA" sz="2400" b="1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400" b="1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дня </a:t>
            </a:r>
            <a:r>
              <a:rPr lang="ru-RU" sz="2400" b="1" dirty="0" err="1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народження</a:t>
            </a:r>
            <a:r>
              <a:rPr lang="ru-RU" sz="2400" b="1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А.П.Чехова</a:t>
            </a:r>
            <a:endParaRPr lang="ru-RU" sz="2400" b="1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85720" y="5786454"/>
            <a:ext cx="8643998" cy="785818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Виховний захід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“В </a:t>
            </a:r>
            <a:r>
              <a:rPr lang="uk-UA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человеке</a:t>
            </a:r>
            <a:r>
              <a:rPr lang="uk-UA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 </a:t>
            </a:r>
            <a:r>
              <a:rPr lang="uk-UA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вс</a:t>
            </a:r>
            <a:r>
              <a:rPr lang="ru-RU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ё должно быть прекрасно…</a:t>
            </a:r>
            <a:r>
              <a:rPr lang="uk-UA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”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</a:endParaRPr>
          </a:p>
        </p:txBody>
      </p:sp>
      <p:pic>
        <p:nvPicPr>
          <p:cNvPr id="8" name="Picture 3" descr="C:\Documents and Settings\Mufasa\Рабочий стол\школа\стенд\2\Изображение 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701" y="2000240"/>
            <a:ext cx="4953299" cy="3714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E:\1\2\Изображение 29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282" y="1571612"/>
            <a:ext cx="5097142" cy="364333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Содержимое 3" descr="прокоф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2" descr="C:\Documents and Settings\Mufasa\Рабочий стол\стенд\прокофьев\DSCN0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429132"/>
            <a:ext cx="2974060" cy="223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пет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429132"/>
            <a:ext cx="3000395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валь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4500570"/>
            <a:ext cx="2786050" cy="208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Проект </a:t>
            </a:r>
            <a:r>
              <a:rPr lang="uk-UA" sz="4800" b="1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“Зірки</a:t>
            </a:r>
            <a:r>
              <a:rPr lang="uk-UA" sz="4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4800" b="1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Донбасу”</a:t>
            </a:r>
            <a:r>
              <a:rPr lang="uk-UA" b="1" cap="all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uk-UA" b="1" cap="all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uk-UA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 120-річчя з дня народження  композитора  С.С. </a:t>
            </a:r>
            <a:r>
              <a:rPr lang="uk-UA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Прокоф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’</a:t>
            </a:r>
            <a:r>
              <a:rPr lang="uk-UA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єва</a:t>
            </a:r>
            <a:r>
              <a:rPr lang="uk-UA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1438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Звітний концерт дитячої організації </a:t>
            </a:r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“Молодь</a:t>
            </a:r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майбутнього”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6218238"/>
            <a:ext cx="9144000" cy="49691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Підведення підсумків роботи учнівського самоврядування школи  </a:t>
            </a:r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Содержимое 8" descr="DSCN03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143240" y="2214554"/>
            <a:ext cx="2963466" cy="3951288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Содержимое 9" descr="DSCN034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00760" y="1500174"/>
            <a:ext cx="2963466" cy="3951288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3186" name="Picture 2" descr="C:\Documents and Settings\Mufasa\Рабочий стол\школа\стенд\звонок и 1 июня\DSCN0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3000364" cy="40004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3254" name="Picture 3" descr="C:\Documents and Settings\Mufasa\Рабочий стол\школа\стенд\звонок и 1 июня\DSCN03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086600" y="-7197725"/>
            <a:ext cx="7286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D:\VG\пр\DSCN027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95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43563"/>
            <a:ext cx="9144000" cy="12144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соціально-життєвих навичок  на принципах загальнолюдської моралі, правди, справедливості, милосердя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0"/>
            <a:ext cx="4572001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Зустріч з ветеранами </a:t>
            </a:r>
            <a:r>
              <a:rPr lang="uk-UA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ВВв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Mufasa\Рабочий стол\школа\стенд\Афганистан\Изображение новое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0"/>
            <a:ext cx="4500562" cy="3357563"/>
          </a:xfrm>
        </p:spPr>
      </p:pic>
      <p:pic>
        <p:nvPicPr>
          <p:cNvPr id="101379" name="Picture 3" descr="C:\Documents and Settings\Mufasa\Рабочий стол\школа\стенд\митинг 9\DSCN0207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429000"/>
            <a:ext cx="4500562" cy="3429000"/>
          </a:xfrm>
        </p:spPr>
      </p:pic>
      <p:pic>
        <p:nvPicPr>
          <p:cNvPr id="101380" name="Picture 4" descr="C:\Documents and Settings\Mufasa\Рабочий стол\школа\стенд\митинг 9\DSCN02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4643438" cy="3357563"/>
          </a:xfrm>
        </p:spPr>
      </p:pic>
      <p:sp>
        <p:nvSpPr>
          <p:cNvPr id="13" name="Прямоугольник 12"/>
          <p:cNvSpPr/>
          <p:nvPr/>
        </p:nvSpPr>
        <p:spPr>
          <a:xfrm>
            <a:off x="0" y="3000375"/>
            <a:ext cx="4643438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Операція </a:t>
            </a:r>
            <a:r>
              <a:rPr lang="uk-UA" sz="2000" dirty="0" err="1"/>
              <a:t>“Доброго</a:t>
            </a:r>
            <a:r>
              <a:rPr lang="uk-UA" sz="2000" dirty="0"/>
              <a:t> ранку </a:t>
            </a:r>
            <a:r>
              <a:rPr lang="uk-UA" sz="2000" dirty="0" err="1"/>
              <a:t>ветеране”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43438" y="3000375"/>
            <a:ext cx="4500562" cy="708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Зустрічі з ветеранами </a:t>
            </a:r>
            <a:r>
              <a:rPr lang="uk-UA" sz="2000" dirty="0" err="1"/>
              <a:t>ВВв</a:t>
            </a:r>
            <a:r>
              <a:rPr lang="uk-UA" sz="2000" dirty="0"/>
              <a:t>, воїнами-афганцями</a:t>
            </a:r>
            <a:endParaRPr lang="ru-RU" sz="2000" dirty="0"/>
          </a:p>
        </p:txBody>
      </p:sp>
      <p:pic>
        <p:nvPicPr>
          <p:cNvPr id="101381" name="Picture 5" descr="K:\IMG_00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0" y="6457950"/>
            <a:ext cx="4643438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Акція </a:t>
            </a:r>
            <a:r>
              <a:rPr lang="uk-UA" sz="2000" dirty="0" err="1"/>
              <a:t>“Запали</a:t>
            </a:r>
            <a:r>
              <a:rPr lang="uk-UA" sz="2000" dirty="0"/>
              <a:t> </a:t>
            </a:r>
            <a:r>
              <a:rPr lang="uk-UA" sz="2000" dirty="0" err="1"/>
              <a:t>свічку”</a:t>
            </a:r>
            <a:endParaRPr lang="ru-RU" sz="2000" dirty="0"/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313" y="928688"/>
            <a:ext cx="4040187" cy="639762"/>
          </a:xfrm>
        </p:spPr>
        <p:txBody>
          <a:bodyPr/>
          <a:lstStyle/>
          <a:p>
            <a:pPr algn="ctr"/>
            <a:r>
              <a:rPr lang="uk-UA" smtClean="0"/>
              <a:t>Посвята в першокласники</a:t>
            </a:r>
            <a:endParaRPr lang="ru-RU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5" y="928688"/>
            <a:ext cx="4041775" cy="639762"/>
          </a:xfrm>
        </p:spPr>
        <p:txBody>
          <a:bodyPr/>
          <a:lstStyle/>
          <a:p>
            <a:pPr algn="ctr"/>
            <a:r>
              <a:rPr lang="uk-UA" smtClean="0"/>
              <a:t>Робота Гоголівського клубу</a:t>
            </a:r>
            <a:endParaRPr lang="ru-RU" smtClean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64633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1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Інтелектуальне виховання – свідоме ставлення до навчання, розвиток пізнавальної активності і культури розумової праці</a:t>
            </a:r>
            <a:endParaRPr lang="ru-RU" sz="1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9330" name="Picture 2" descr="C:\Documents and Settings\Mufasa\Рабочий стол\школа\стенд\Формування здорового способу життя\P42633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24375" y="1714500"/>
            <a:ext cx="4619625" cy="4500563"/>
          </a:xfrm>
        </p:spPr>
      </p:pic>
      <p:pic>
        <p:nvPicPr>
          <p:cNvPr id="99331" name="Picture 3" descr="C:\Documents and Settings\Mufasa\Рабочий стол\школа\стенд\1 класс\DSCN01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571625"/>
            <a:ext cx="4357688" cy="4965700"/>
          </a:xfrm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29250" y="928688"/>
            <a:ext cx="3714750" cy="6397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Гра </a:t>
            </a:r>
            <a:r>
              <a:rPr lang="uk-UA" dirty="0" err="1" smtClean="0"/>
              <a:t>“Найрозумніший”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0" y="5000625"/>
            <a:ext cx="3856038" cy="78581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Інтелектуальне свято </a:t>
            </a:r>
            <a:r>
              <a:rPr lang="uk-UA" dirty="0" err="1" smtClean="0"/>
              <a:t>“Політ</a:t>
            </a:r>
            <a:r>
              <a:rPr lang="uk-UA" dirty="0" smtClean="0"/>
              <a:t> до </a:t>
            </a:r>
            <a:r>
              <a:rPr lang="uk-UA" dirty="0" err="1" smtClean="0"/>
              <a:t>зірок”</a:t>
            </a:r>
            <a:endParaRPr lang="ru-RU" dirty="0"/>
          </a:p>
        </p:txBody>
      </p:sp>
      <p:pic>
        <p:nvPicPr>
          <p:cNvPr id="100354" name="Picture 2" descr="C:\Documents and Settings\Mufasa\Рабочий стол\школа\стенд\открытые уроки\DSCN00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429256" cy="407194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0355" name="Picture 3" descr="D:\VG\фото с NIKON\DSCN039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86182" y="2664924"/>
            <a:ext cx="5357818" cy="419307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Minusovki.MpTri.Net shkolnie_-_uchat_v_shko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4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 animBg="1"/>
      <p:bldP spid="5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K:\3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0948" y="0"/>
            <a:ext cx="495305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80433">
            <a:off x="484049" y="2655288"/>
            <a:ext cx="8229600" cy="107154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Формування екологічної культури учнів</a:t>
            </a:r>
            <a:endParaRPr lang="ru-RU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8547" name="Picture 3" descr="K:\schem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5760"/>
            <a:ext cx="4357686" cy="365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144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Екологічна мода – створення костюмів з природного та підручного матеріалу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9" name="Содержимое 8" descr="DSCN174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357563" y="1571625"/>
            <a:ext cx="5554662" cy="4165600"/>
          </a:xfrm>
        </p:spPr>
      </p:pic>
      <p:pic>
        <p:nvPicPr>
          <p:cNvPr id="105475" name="Picture 3" descr="K: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571625"/>
            <a:ext cx="3076575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Minusovki.MpTri.Net shkolnie_-_uchat_v_shkol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7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39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 rtlCol="0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Виставка</a:t>
            </a:r>
            <a:r>
              <a:rPr lang="uk-UA" b="1" dirty="0" smtClean="0">
                <a:ln/>
                <a:solidFill>
                  <a:schemeClr val="accent3"/>
                </a:solidFill>
              </a:rPr>
              <a:t> </a:t>
            </a:r>
            <a:r>
              <a:rPr lang="uk-UA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кімнатних</a:t>
            </a:r>
            <a:r>
              <a:rPr lang="uk-UA" b="1" dirty="0" smtClean="0">
                <a:ln/>
                <a:solidFill>
                  <a:schemeClr val="accent3"/>
                </a:solidFill>
              </a:rPr>
              <a:t> </a:t>
            </a:r>
            <a:r>
              <a:rPr lang="uk-UA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/>
                </a:solidFill>
              </a:rPr>
              <a:t>рослин</a:t>
            </a:r>
            <a:endParaRPr lang="ru-RU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5643578"/>
            <a:ext cx="3900486" cy="911213"/>
          </a:xfrm>
        </p:spPr>
        <p:txBody>
          <a:bodyPr rtlCol="0">
            <a:normAutofit fontScale="925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err="1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“Весняний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 </a:t>
            </a:r>
            <a:r>
              <a:rPr lang="uk-UA" b="1" dirty="0" err="1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вернісаж”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</a:endParaRPr>
          </a:p>
        </p:txBody>
      </p:sp>
      <p:pic>
        <p:nvPicPr>
          <p:cNvPr id="95234" name="Picture 2" descr="D:\VG\пр\DSCN06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25271"/>
            <a:ext cx="4688753" cy="6132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5" name="Picture 3" descr="D:\VG\пр\DSCN0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5806" y="1285860"/>
            <a:ext cx="5128194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_doc\Школа\митинг\PB2948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My_doc\Школа\Разное\[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642938"/>
            <a:ext cx="12858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D:\My_doc\Desktop\Последний звонок\Последний звон 2009\P82165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5" y="3571875"/>
            <a:ext cx="2143125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857356" y="1500174"/>
            <a:ext cx="5631002" cy="507831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Відкрита до співпраці з тими,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хто знаходиться у творчому пошуку,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по-справжньому бажає зробити своє життя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та життя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оточуючих змістовним,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цікавим,результативним.</a:t>
            </a:r>
            <a:endParaRPr lang="ru-RU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4" name="Picture 2" descr="P52956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0"/>
            <a:ext cx="2001837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09" name="Object 5"/>
          <p:cNvGraphicFramePr>
            <a:graphicFrameLocks noChangeAspect="1"/>
          </p:cNvGraphicFramePr>
          <p:nvPr/>
        </p:nvGraphicFramePr>
        <p:xfrm>
          <a:off x="2286000" y="0"/>
          <a:ext cx="2201863" cy="1500188"/>
        </p:xfrm>
        <a:graphic>
          <a:graphicData uri="http://schemas.openxmlformats.org/presentationml/2006/ole">
            <p:oleObj spid="_x0000_s17409" name="PHOTO-PAINT" r:id="rId7" imgW="4654305" imgH="3168402" progId="">
              <p:embed/>
            </p:oleObj>
          </a:graphicData>
        </a:graphic>
      </p:graphicFrame>
      <p:pic>
        <p:nvPicPr>
          <p:cNvPr id="15" name="Picture 2" descr="Рисунок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00900" y="1857375"/>
            <a:ext cx="19431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F:\Хапланов\Изображение 07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857375"/>
            <a:ext cx="20002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Рисунок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3163" y="0"/>
            <a:ext cx="16208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C:\Documents and Settings\TEACHER-1\Desktop\фото\Соціальна адаптація\Изображение 16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0" y="714375"/>
            <a:ext cx="123825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P324538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5500688"/>
            <a:ext cx="164306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Изображение 08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571875"/>
            <a:ext cx="2286000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Mufasa\Рабочий стол\школа\стенд\Оздоровлення\IMG_0058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00938" y="5429250"/>
            <a:ext cx="16430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D:\My_doc\Школа\Разное\P71338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071813"/>
            <a:ext cx="4572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IMG_0033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857750" y="571500"/>
            <a:ext cx="4286250" cy="5976938"/>
          </a:xfrm>
        </p:spPr>
      </p:pic>
      <p:pic>
        <p:nvPicPr>
          <p:cNvPr id="7" name="Содержимое 6" descr="IMG_0015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14313" y="0"/>
            <a:ext cx="4611687" cy="3459163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313" y="2786063"/>
            <a:ext cx="4572000" cy="78263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Операція </a:t>
            </a:r>
            <a:r>
              <a:rPr lang="uk-UA" dirty="0" err="1" smtClean="0"/>
              <a:t>“Чисте</a:t>
            </a:r>
            <a:r>
              <a:rPr lang="uk-UA" dirty="0" smtClean="0"/>
              <a:t> </a:t>
            </a:r>
            <a:r>
              <a:rPr lang="uk-UA" dirty="0" err="1" smtClean="0"/>
              <a:t>місто”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0" y="0"/>
            <a:ext cx="4286250" cy="5715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Годування пташок взимку</a:t>
            </a:r>
            <a:endParaRPr lang="ru-RU" dirty="0"/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K:\pravo_kontroln_kursov_diplomn_zv_ti_praktiki_20153512_1_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-1"/>
            <a:ext cx="3684896" cy="1528549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Правове виховання учнів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Picture 3" descr="C:\Documents and Settings\Mufasa\Рабочий стол\школа\стенд\131020112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0"/>
            <a:ext cx="5429256" cy="5343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Picture 2" descr="C:\Documents and Settings\Mufasa\Рабочий стол\Новая папка (2)\131020112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10684"/>
            <a:ext cx="5786446" cy="3247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3143248"/>
            <a:ext cx="91440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Дружня зустріч з учнями  МЗШ № 41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uk-UA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“Різноманітний</a:t>
            </a:r>
            <a:r>
              <a:rPr lang="uk-UA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світ </a:t>
            </a:r>
            <a:r>
              <a:rPr lang="uk-UA" sz="2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правознавства”</a:t>
            </a:r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0" name="Picture 6" descr="K:\Изображение 0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3938588"/>
            <a:ext cx="4500562" cy="2951162"/>
          </a:xfrm>
        </p:spPr>
      </p:pic>
      <p:pic>
        <p:nvPicPr>
          <p:cNvPr id="13" name="Содержимое 12" descr="Изображение 036.jpg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500438"/>
            <a:ext cx="4710113" cy="3357562"/>
          </a:xfrm>
        </p:spPr>
      </p:pic>
      <p:pic>
        <p:nvPicPr>
          <p:cNvPr id="103426" name="Picture 2" descr="D:\VG\001\DSCN16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57188"/>
            <a:ext cx="4667250" cy="3500437"/>
          </a:xfr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4643438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Ігровий проект </a:t>
            </a:r>
            <a:r>
              <a:rPr lang="uk-UA" sz="2000" dirty="0" err="1"/>
              <a:t>“Правова</a:t>
            </a:r>
            <a:r>
              <a:rPr lang="uk-UA" sz="2000" dirty="0"/>
              <a:t>  </a:t>
            </a:r>
            <a:r>
              <a:rPr lang="uk-UA" sz="2000" dirty="0" err="1"/>
              <a:t>держава”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43313"/>
            <a:ext cx="4643438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Подорож країною Правознавства</a:t>
            </a:r>
            <a:endParaRPr lang="ru-RU" sz="2000" dirty="0"/>
          </a:p>
        </p:txBody>
      </p:sp>
      <p:pic>
        <p:nvPicPr>
          <p:cNvPr id="103429" name="Picture 5" descr="K:\Изображение 06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38675" y="0"/>
            <a:ext cx="4572000" cy="3786188"/>
          </a:xfrm>
        </p:spPr>
      </p:pic>
      <p:sp>
        <p:nvSpPr>
          <p:cNvPr id="17" name="Прямоугольник 16"/>
          <p:cNvSpPr/>
          <p:nvPr/>
        </p:nvSpPr>
        <p:spPr>
          <a:xfrm>
            <a:off x="4643438" y="3643313"/>
            <a:ext cx="4500562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Конкурс знавців права</a:t>
            </a:r>
            <a:endParaRPr lang="ru-RU" sz="2000" dirty="0"/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K:\1705.gif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496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Формування соціально-життєвих навичок  на засадах патріотизму, національної свідомості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 advClick="0" advTm="4000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 descr="K:\Изображение 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643313"/>
            <a:ext cx="45720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IMG_0012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572000" cy="3429000"/>
          </a:xfrm>
        </p:spPr>
      </p:pic>
      <p:pic>
        <p:nvPicPr>
          <p:cNvPr id="9" name="Содержимое 8" descr="DSCN0018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0"/>
            <a:ext cx="4572000" cy="3429000"/>
          </a:xfrm>
        </p:spPr>
      </p:pic>
      <p:sp>
        <p:nvSpPr>
          <p:cNvPr id="8" name="Прямоугольник 7"/>
          <p:cNvSpPr/>
          <p:nvPr/>
        </p:nvSpPr>
        <p:spPr>
          <a:xfrm>
            <a:off x="0" y="2714625"/>
            <a:ext cx="4572000" cy="708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Свято </a:t>
            </a:r>
            <a:r>
              <a:rPr lang="uk-UA" sz="2000" dirty="0" err="1"/>
              <a:t>“Слово</a:t>
            </a:r>
            <a:r>
              <a:rPr lang="uk-UA" sz="2000" dirty="0"/>
              <a:t> до слова – складається мова “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0"/>
            <a:ext cx="45720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Свято Маланки</a:t>
            </a:r>
            <a:endParaRPr lang="ru-RU" sz="2000" dirty="0"/>
          </a:p>
        </p:txBody>
      </p:sp>
      <p:pic>
        <p:nvPicPr>
          <p:cNvPr id="104450" name="Picture 2" descr="C:\Documents and Settings\Mufasa\Рабочий стол\Новая папка\Изображение 049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3429000"/>
            <a:ext cx="4572000" cy="3429000"/>
          </a:xfrm>
        </p:spPr>
      </p:pic>
      <p:sp>
        <p:nvSpPr>
          <p:cNvPr id="13" name="Прямоугольник 12"/>
          <p:cNvSpPr/>
          <p:nvPr/>
        </p:nvSpPr>
        <p:spPr>
          <a:xfrm>
            <a:off x="4572000" y="3357563"/>
            <a:ext cx="45720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Свято </a:t>
            </a:r>
            <a:r>
              <a:rPr lang="uk-UA" sz="2000" dirty="0" err="1"/>
              <a:t>“Доля</a:t>
            </a:r>
            <a:r>
              <a:rPr lang="uk-UA" sz="2000" dirty="0"/>
              <a:t> </a:t>
            </a:r>
            <a:r>
              <a:rPr lang="uk-UA" sz="2000" dirty="0" err="1"/>
              <a:t>Кобзаря”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457950"/>
            <a:ext cx="45720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/>
              <a:t>Сорочинський ярмарок</a:t>
            </a:r>
            <a:endParaRPr lang="ru-RU" sz="2000" dirty="0"/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 descr="C:\Documents and Settings\Mufasa\Рабочий стол\школа\стенд\Оздоровлення\P8174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2275" y="0"/>
            <a:ext cx="4911725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143372" cy="6572272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Організація відпочинку та оздоровлення учнів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4813" y="0"/>
            <a:ext cx="4929187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Подорожуємо  усією школою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4" name="Picture 4" descr="C:\Documents and Settings\Mufasa\Рабочий стол\школа\стенд\Формування здорового способу життя\P81741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307181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14813" y="3071813"/>
            <a:ext cx="4929187" cy="708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Екскурсії історичними містами України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 Хортиця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" name="Содержимое 7" descr="IMG_002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0"/>
            <a:ext cx="4643437" cy="3482975"/>
          </a:xfrm>
        </p:spPr>
      </p:pic>
      <p:pic>
        <p:nvPicPr>
          <p:cNvPr id="9" name="Содержимое 8" descr="P8174175.JPG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143250"/>
            <a:ext cx="4614863" cy="3714750"/>
          </a:xfrm>
        </p:spPr>
      </p:pic>
      <p:pic>
        <p:nvPicPr>
          <p:cNvPr id="10" name="Picture 1" descr="C:\Documents and Settings\Mufasa\Рабочий стол\школа\стенд\Самоврядування\P228516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529138" y="3429000"/>
            <a:ext cx="4614862" cy="3429000"/>
          </a:xfrm>
        </p:spPr>
      </p:pic>
      <p:pic>
        <p:nvPicPr>
          <p:cNvPr id="7" name="Содержимое 6" descr="DSCN0073.JPG"/>
          <p:cNvPicPr>
            <a:picLocks noGrp="1" noChangeAspect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0"/>
            <a:ext cx="4572000" cy="3429000"/>
          </a:xfrm>
        </p:spPr>
      </p:pic>
      <p:sp>
        <p:nvSpPr>
          <p:cNvPr id="11" name="Прямоугольник 10"/>
          <p:cNvSpPr/>
          <p:nvPr/>
        </p:nvSpPr>
        <p:spPr>
          <a:xfrm>
            <a:off x="4500563" y="6149975"/>
            <a:ext cx="4643437" cy="708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Приємне чаювання після проведення дня учнівського самоврядування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3071813"/>
            <a:ext cx="45720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здоров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429000"/>
            <a:ext cx="457200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Подорож  о. Хортиця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4572000" cy="708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в районних  змаганнях та конкурсах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K: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0"/>
            <a:ext cx="73581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876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ФОРМУВАННЯ НАВИЧОК НА ЗАСАДАХ ПРАЦЕЛЮБСТВА, ЗДОРОВОГО СПОСОБУ ЖИТТЯ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Minusovki.MpTri.Net detskie_-_doroga_dob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4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286380" y="274638"/>
            <a:ext cx="3857620" cy="2582858"/>
          </a:xfrm>
        </p:spPr>
        <p:txBody>
          <a:bodyPr rtlCol="0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Спортивно-родинне свято </a:t>
            </a:r>
            <a:r>
              <a:rPr lang="uk-UA" sz="3200" b="1" cap="all" dirty="0" err="1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“Мама</a:t>
            </a:r>
            <a:r>
              <a:rPr lang="uk-UA" sz="32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тато, я – спортивна сім</a:t>
            </a:r>
            <a:r>
              <a:rPr lang="en-US" sz="32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’</a:t>
            </a:r>
            <a:r>
              <a:rPr lang="uk-UA" sz="3200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я”</a:t>
            </a:r>
            <a:endParaRPr lang="ru-RU" sz="3200" b="1" cap="all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Содержимое 6" descr="SAM_327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250657" cy="3500438"/>
          </a:xfrm>
          <a:effectLst>
            <a:softEdge rad="112500"/>
          </a:effectLst>
        </p:spPr>
      </p:pic>
      <p:pic>
        <p:nvPicPr>
          <p:cNvPr id="8" name="Содержимое 7" descr="SAM_3343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143245" y="2857496"/>
            <a:ext cx="6000756" cy="4000504"/>
          </a:xfrm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sz="quarter" idx="3"/>
          </p:nvPr>
        </p:nvSpPr>
        <p:spPr>
          <a:xfrm>
            <a:off x="214313" y="4572008"/>
            <a:ext cx="3143250" cy="1857388"/>
          </a:xfrm>
        </p:spPr>
        <p:txBody>
          <a:bodyPr rtlCol="0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cap="all" dirty="0" smtClean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Переможці змагань</a:t>
            </a:r>
            <a:endParaRPr lang="ru-RU" b="1" cap="all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Mufasa\Рабочий стол\школа\стенд\Формування здорового способу життя\P22851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934889" cy="4451167"/>
          </a:xfrm>
          <a:effectLst>
            <a:softEdge rad="112500"/>
          </a:effectLst>
        </p:spPr>
      </p:pic>
      <p:pic>
        <p:nvPicPr>
          <p:cNvPr id="6" name="Содержимое 5" descr="DSCN011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929059" y="2388790"/>
            <a:ext cx="5214942" cy="4469209"/>
          </a:xfrm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14938" y="714375"/>
            <a:ext cx="3929062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Виступ шкільних агітбригад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29063" y="6143625"/>
            <a:ext cx="5214937" cy="71437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325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800" dirty="0" smtClean="0">
                <a:solidFill>
                  <a:srgbClr val="5C54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 ЗДОРОВОГО СПОСОБУ ЖИТТЯ ЧЕРЕЗ  ДЕМОНСТРАЦІЇ ТАЛАНТІВ ТА ДОСЯГНЕНЬ УЧНІВ</a:t>
            </a:r>
            <a:endParaRPr lang="ru-RU" sz="4800" dirty="0" smtClean="0">
              <a:solidFill>
                <a:srgbClr val="5C54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50178" name="Picture 2" descr="C:\Documents and Settings\Mufasa\Рабочий стол\школа\стенд\мама, папа,я\DSCN0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41"/>
            <a:ext cx="4119769" cy="29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28625" y="357188"/>
            <a:ext cx="8429625" cy="5000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3214688" y="0"/>
            <a:ext cx="428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Модель компетентнісної школи</a:t>
            </a:r>
            <a:endParaRPr lang="uk-UA" b="1" i="1">
              <a:solidFill>
                <a:srgbClr val="FF0000"/>
              </a:solidFill>
              <a:ea typeface="Calibri" pitchFamily="34" charset="0"/>
              <a:cs typeface="Arial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785813" y="285750"/>
            <a:ext cx="8072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Школа-осередок соціальної адаптації учнів у реальному житті,місце втілення в життя навчальних,</a:t>
            </a:r>
          </a:p>
          <a:p>
            <a:r>
              <a:rPr lang="uk-UA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соціально-виховних проектів;центр здійснення мрій і сподівань,життєтворчості дитини.</a:t>
            </a:r>
            <a:endParaRPr lang="uk-UA" b="1">
              <a:ea typeface="Calibri" pitchFamily="34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3" y="1214438"/>
            <a:ext cx="2000250" cy="500062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85750" y="1214438"/>
            <a:ext cx="1928813" cy="523875"/>
          </a:xfrm>
          <a:prstGeom prst="rect">
            <a:avLst/>
          </a:prstGeom>
          <a:solidFill>
            <a:srgbClr val="FFFF00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Адміністрація</a:t>
            </a:r>
            <a:endParaRPr lang="ru-RU" sz="1400" b="1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uk-UA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(керуюча підсистема)</a:t>
            </a:r>
            <a:endParaRPr lang="uk-UA" sz="1400" b="1">
              <a:cs typeface="Arial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4313" y="1857375"/>
            <a:ext cx="2000250" cy="64293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23" name="Rectangle 6"/>
          <p:cNvSpPr>
            <a:spLocks noChangeArrowheads="1"/>
          </p:cNvSpPr>
          <p:nvPr/>
        </p:nvSpPr>
        <p:spPr bwMode="auto">
          <a:xfrm>
            <a:off x="142875" y="1785938"/>
            <a:ext cx="22145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впровадження технології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компетентнісно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орієнтованого навчання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4313" y="2643188"/>
            <a:ext cx="2000250" cy="1071562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25" name="Rectangle 7"/>
          <p:cNvSpPr>
            <a:spLocks noChangeArrowheads="1"/>
          </p:cNvSpPr>
          <p:nvPr/>
        </p:nvSpPr>
        <p:spPr bwMode="auto">
          <a:xfrm>
            <a:off x="142875" y="2571750"/>
            <a:ext cx="21431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визначення перспективних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шляхів формування і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розвитку ключових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компетентностей учнів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14313" y="3786188"/>
            <a:ext cx="2000250" cy="1571625"/>
          </a:xfrm>
          <a:prstGeom prst="rect">
            <a:avLst/>
          </a:prstGeom>
          <a:solidFill>
            <a:srgbClr val="CCFFFF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27" name="Rectangle 8"/>
          <p:cNvSpPr>
            <a:spLocks noChangeArrowheads="1"/>
          </p:cNvSpPr>
          <p:nvPr/>
        </p:nvSpPr>
        <p:spPr bwMode="auto">
          <a:xfrm>
            <a:off x="214313" y="3786188"/>
            <a:ext cx="207168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координація діяльності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щодо надання методичної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допомоги педагогам і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учням з проблем формування ключових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компетентностей учнів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28875" y="1857375"/>
            <a:ext cx="2000250" cy="1143000"/>
          </a:xfrm>
          <a:prstGeom prst="rect">
            <a:avLst/>
          </a:prstGeom>
          <a:solidFill>
            <a:srgbClr val="F26E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428875" y="3143250"/>
            <a:ext cx="2000250" cy="1071563"/>
          </a:xfrm>
          <a:prstGeom prst="rect">
            <a:avLst/>
          </a:prstGeom>
          <a:solidFill>
            <a:srgbClr val="F26E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428875" y="4429125"/>
            <a:ext cx="2000250" cy="785813"/>
          </a:xfrm>
          <a:prstGeom prst="rect">
            <a:avLst/>
          </a:prstGeom>
          <a:solidFill>
            <a:srgbClr val="F26E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14313" y="5429250"/>
            <a:ext cx="20002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32" name="Rectangle 9"/>
          <p:cNvSpPr>
            <a:spLocks noChangeArrowheads="1"/>
          </p:cNvSpPr>
          <p:nvPr/>
        </p:nvSpPr>
        <p:spPr bwMode="auto">
          <a:xfrm>
            <a:off x="214313" y="5429250"/>
            <a:ext cx="2000250" cy="7381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створення умов для розвитку життєтворчої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компетентності учнів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14313" y="6215063"/>
            <a:ext cx="2000250" cy="500062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34" name="Rectangle 10"/>
          <p:cNvSpPr>
            <a:spLocks noChangeArrowheads="1"/>
          </p:cNvSpPr>
          <p:nvPr/>
        </p:nvSpPr>
        <p:spPr bwMode="auto">
          <a:xfrm>
            <a:off x="142875" y="6143625"/>
            <a:ext cx="214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розвиток професійної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 компетентності педагогів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428875" y="1214438"/>
            <a:ext cx="2000250" cy="5000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643438" y="1214438"/>
            <a:ext cx="2000250" cy="5000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858000" y="1214438"/>
            <a:ext cx="2000250" cy="5000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38" name="Rectangle 11"/>
          <p:cNvSpPr>
            <a:spLocks noChangeArrowheads="1"/>
          </p:cNvSpPr>
          <p:nvPr/>
        </p:nvSpPr>
        <p:spPr bwMode="auto">
          <a:xfrm>
            <a:off x="2786063" y="1285875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Педагоги</a:t>
            </a:r>
            <a:endParaRPr lang="uk-UA" sz="1400" b="1">
              <a:ea typeface="Calibri" pitchFamily="34" charset="0"/>
              <a:cs typeface="Arial" charset="0"/>
            </a:endParaRPr>
          </a:p>
        </p:txBody>
      </p:sp>
      <p:sp>
        <p:nvSpPr>
          <p:cNvPr id="34839" name="Rectangle 12"/>
          <p:cNvSpPr>
            <a:spLocks noChangeArrowheads="1"/>
          </p:cNvSpPr>
          <p:nvPr/>
        </p:nvSpPr>
        <p:spPr bwMode="auto">
          <a:xfrm>
            <a:off x="2428875" y="1857375"/>
            <a:ext cx="20002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впровадження технологіїй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компетентнісно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орієнтованого навчання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34840" name="Rectangle 13"/>
          <p:cNvSpPr>
            <a:spLocks noChangeArrowheads="1"/>
          </p:cNvSpPr>
          <p:nvPr/>
        </p:nvSpPr>
        <p:spPr bwMode="auto">
          <a:xfrm>
            <a:off x="2357438" y="3214688"/>
            <a:ext cx="21145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освоєння технології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 оцінювання рівня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сформованості ключових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 компетентностей</a:t>
            </a:r>
            <a:endParaRPr lang="uk-UA">
              <a:cs typeface="Arial" charset="0"/>
            </a:endParaRPr>
          </a:p>
        </p:txBody>
      </p:sp>
      <p:sp>
        <p:nvSpPr>
          <p:cNvPr id="34841" name="Rectangle 15"/>
          <p:cNvSpPr>
            <a:spLocks noChangeArrowheads="1"/>
          </p:cNvSpPr>
          <p:nvPr/>
        </p:nvSpPr>
        <p:spPr bwMode="auto">
          <a:xfrm>
            <a:off x="2428875" y="4429125"/>
            <a:ext cx="18256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активні,інтерактивні,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продуктивні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методи навчання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34842" name="Rectangle 16"/>
          <p:cNvSpPr>
            <a:spLocks noChangeArrowheads="1"/>
          </p:cNvSpPr>
          <p:nvPr/>
        </p:nvSpPr>
        <p:spPr bwMode="auto">
          <a:xfrm>
            <a:off x="5214938" y="1285875"/>
            <a:ext cx="714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Учні</a:t>
            </a:r>
            <a:endParaRPr lang="uk-UA" sz="1400" b="1">
              <a:ea typeface="Calibri" pitchFamily="34" charset="0"/>
              <a:cs typeface="Arial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643438" y="1857375"/>
            <a:ext cx="2000250" cy="6429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44" name="Rectangle 18"/>
          <p:cNvSpPr>
            <a:spLocks noChangeArrowheads="1"/>
          </p:cNvSpPr>
          <p:nvPr/>
        </p:nvSpPr>
        <p:spPr bwMode="auto">
          <a:xfrm>
            <a:off x="4786313" y="1785938"/>
            <a:ext cx="16430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розвиток особистісного потенціалу 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43438" y="2643188"/>
            <a:ext cx="2000250" cy="7143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46" name="Rectangle 20"/>
          <p:cNvSpPr>
            <a:spLocks noChangeArrowheads="1"/>
          </p:cNvSpPr>
          <p:nvPr/>
        </p:nvSpPr>
        <p:spPr bwMode="auto">
          <a:xfrm>
            <a:off x="4572000" y="2643188"/>
            <a:ext cx="22145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компетентність у сфері 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самостійної пізнавальної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 діяльності</a:t>
            </a:r>
            <a:endParaRPr lang="uk-UA">
              <a:cs typeface="Arial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643438" y="3571875"/>
            <a:ext cx="2000250" cy="857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48" name="Rectangle 21"/>
          <p:cNvSpPr>
            <a:spLocks noChangeArrowheads="1"/>
          </p:cNvSpPr>
          <p:nvPr/>
        </p:nvSpPr>
        <p:spPr bwMode="auto">
          <a:xfrm>
            <a:off x="4572000" y="3500438"/>
            <a:ext cx="22145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компетентність у сфері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 культурно-досугової,побутової</a:t>
            </a: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 діяльності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643438" y="4643438"/>
            <a:ext cx="2000250" cy="6429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50" name="Rectangle 22"/>
          <p:cNvSpPr>
            <a:spLocks noChangeArrowheads="1"/>
          </p:cNvSpPr>
          <p:nvPr/>
        </p:nvSpPr>
        <p:spPr bwMode="auto">
          <a:xfrm>
            <a:off x="4643438" y="4643438"/>
            <a:ext cx="19288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компетентність у сфері соціально-трудової діяльності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643438" y="5500688"/>
            <a:ext cx="2000250" cy="5715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643438" y="6215063"/>
            <a:ext cx="2000250" cy="5000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53" name="Rectangle 24"/>
          <p:cNvSpPr>
            <a:spLocks noChangeArrowheads="1"/>
          </p:cNvSpPr>
          <p:nvPr/>
        </p:nvSpPr>
        <p:spPr bwMode="auto">
          <a:xfrm>
            <a:off x="4500563" y="5500688"/>
            <a:ext cx="2428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випускник-майбутній фахівець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34854" name="Rectangle 25"/>
          <p:cNvSpPr>
            <a:spLocks noChangeArrowheads="1"/>
          </p:cNvSpPr>
          <p:nvPr/>
        </p:nvSpPr>
        <p:spPr bwMode="auto">
          <a:xfrm>
            <a:off x="4714875" y="5929313"/>
            <a:ext cx="19288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uk-UA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педагоги та учні- куратори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34855" name="Rectangle 1"/>
          <p:cNvSpPr>
            <a:spLocks noChangeArrowheads="1"/>
          </p:cNvSpPr>
          <p:nvPr/>
        </p:nvSpPr>
        <p:spPr bwMode="auto">
          <a:xfrm>
            <a:off x="7429500" y="1285875"/>
            <a:ext cx="857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Батьки</a:t>
            </a:r>
            <a:endParaRPr lang="uk-UA" sz="1400" b="1">
              <a:ea typeface="Calibri" pitchFamily="34" charset="0"/>
              <a:cs typeface="Arial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858000" y="2357438"/>
            <a:ext cx="2000250" cy="642937"/>
          </a:xfrm>
          <a:prstGeom prst="rect">
            <a:avLst/>
          </a:prstGeom>
          <a:solidFill>
            <a:srgbClr val="FA39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858000" y="1857375"/>
            <a:ext cx="2000250" cy="357188"/>
          </a:xfrm>
          <a:prstGeom prst="rect">
            <a:avLst/>
          </a:prstGeom>
          <a:solidFill>
            <a:srgbClr val="FA39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6858000" y="3214688"/>
            <a:ext cx="2000250" cy="857250"/>
          </a:xfrm>
          <a:prstGeom prst="rect">
            <a:avLst/>
          </a:prstGeom>
          <a:solidFill>
            <a:srgbClr val="FA39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59" name="Прямоугольник 52"/>
          <p:cNvSpPr>
            <a:spLocks noChangeArrowheads="1"/>
          </p:cNvSpPr>
          <p:nvPr/>
        </p:nvSpPr>
        <p:spPr bwMode="auto">
          <a:xfrm>
            <a:off x="7000875" y="1928813"/>
            <a:ext cx="1735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культурна співпраця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4860" name="Rectangle 2"/>
          <p:cNvSpPr>
            <a:spLocks noChangeArrowheads="1"/>
          </p:cNvSpPr>
          <p:nvPr/>
        </p:nvSpPr>
        <p:spPr bwMode="auto">
          <a:xfrm>
            <a:off x="6929438" y="2357438"/>
            <a:ext cx="1857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навчально-виховна </a:t>
            </a:r>
            <a:endParaRPr lang="en-US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діяльність родини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34861" name="Rectangle 3"/>
          <p:cNvSpPr>
            <a:spLocks noChangeArrowheads="1"/>
          </p:cNvSpPr>
          <p:nvPr/>
        </p:nvSpPr>
        <p:spPr bwMode="auto">
          <a:xfrm>
            <a:off x="7000875" y="3214688"/>
            <a:ext cx="18573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формування мотиваційної компетентності</a:t>
            </a:r>
            <a:endParaRPr lang="uk-UA">
              <a:ea typeface="Calibri" pitchFamily="34" charset="0"/>
              <a:cs typeface="Arial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6858000" y="4286250"/>
            <a:ext cx="2000250" cy="857250"/>
          </a:xfrm>
          <a:prstGeom prst="rect">
            <a:avLst/>
          </a:prstGeom>
          <a:solidFill>
            <a:srgbClr val="FA39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63" name="Rectangle 4"/>
          <p:cNvSpPr>
            <a:spLocks noChangeArrowheads="1"/>
          </p:cNvSpPr>
          <p:nvPr/>
        </p:nvSpPr>
        <p:spPr bwMode="auto">
          <a:xfrm>
            <a:off x="7000875" y="4357688"/>
            <a:ext cx="1857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реалізація спільних заходів «Сім’я і школа»</a:t>
            </a:r>
            <a:endParaRPr lang="ru-RU" sz="900">
              <a:ea typeface="Calibri" pitchFamily="34" charset="0"/>
              <a:cs typeface="Arial" charset="0"/>
            </a:endParaRPr>
          </a:p>
          <a:p>
            <a:pPr eaLnBrk="0" hangingPunct="0"/>
            <a:endParaRPr lang="ru-RU">
              <a:ea typeface="Calibri" pitchFamily="34" charset="0"/>
              <a:cs typeface="Arial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858000" y="5357813"/>
            <a:ext cx="2000250" cy="64293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65" name="Rectangle 5"/>
          <p:cNvSpPr>
            <a:spLocks noChangeArrowheads="1"/>
          </p:cNvSpPr>
          <p:nvPr/>
        </p:nvSpPr>
        <p:spPr bwMode="auto">
          <a:xfrm>
            <a:off x="6786563" y="5357813"/>
            <a:ext cx="2071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400">
                <a:latin typeface="Calibri" pitchFamily="34" charset="0"/>
                <a:ea typeface="Calibri" pitchFamily="34" charset="0"/>
                <a:cs typeface="Times New Roman" pitchFamily="18" charset="0"/>
              </a:rPr>
              <a:t>шкільне самоврядування</a:t>
            </a:r>
            <a:endParaRPr lang="uk-UA">
              <a:ea typeface="Calibri" pitchFamily="34" charset="0"/>
              <a:cs typeface="Arial" charset="0"/>
            </a:endParaRPr>
          </a:p>
        </p:txBody>
      </p:sp>
      <p:cxnSp>
        <p:nvCxnSpPr>
          <p:cNvPr id="76" name="Прямая со стрелкой 75"/>
          <p:cNvCxnSpPr>
            <a:stCxn id="52" idx="2"/>
          </p:cNvCxnSpPr>
          <p:nvPr/>
        </p:nvCxnSpPr>
        <p:spPr>
          <a:xfrm rot="5400000">
            <a:off x="7787481" y="4144169"/>
            <a:ext cx="142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47" idx="2"/>
          </p:cNvCxnSpPr>
          <p:nvPr/>
        </p:nvCxnSpPr>
        <p:spPr>
          <a:xfrm rot="5400000">
            <a:off x="7787481" y="3071019"/>
            <a:ext cx="142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stCxn id="34859" idx="2"/>
            <a:endCxn id="34860" idx="0"/>
          </p:cNvCxnSpPr>
          <p:nvPr/>
        </p:nvCxnSpPr>
        <p:spPr>
          <a:xfrm rot="5400000">
            <a:off x="7802563" y="2292350"/>
            <a:ext cx="120650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>
            <a:stCxn id="34" idx="2"/>
            <a:endCxn id="50" idx="0"/>
          </p:cNvCxnSpPr>
          <p:nvPr/>
        </p:nvCxnSpPr>
        <p:spPr>
          <a:xfrm rot="5400000">
            <a:off x="7787481" y="1785144"/>
            <a:ext cx="142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rot="5400000">
            <a:off x="3358356" y="4285457"/>
            <a:ext cx="142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>
            <a:stCxn id="34839" idx="2"/>
          </p:cNvCxnSpPr>
          <p:nvPr/>
        </p:nvCxnSpPr>
        <p:spPr>
          <a:xfrm rot="5400000">
            <a:off x="3370263" y="3084513"/>
            <a:ext cx="11588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 rot="5400000">
            <a:off x="3358356" y="1785144"/>
            <a:ext cx="142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>
            <a:stCxn id="33" idx="2"/>
          </p:cNvCxnSpPr>
          <p:nvPr/>
        </p:nvCxnSpPr>
        <p:spPr>
          <a:xfrm rot="5400000">
            <a:off x="5572919" y="1785144"/>
            <a:ext cx="1428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 rot="5400000">
            <a:off x="999331" y="1785144"/>
            <a:ext cx="142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 rot="5400000">
            <a:off x="999331" y="2570957"/>
            <a:ext cx="1428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/>
          <p:cNvCxnSpPr/>
          <p:nvPr/>
        </p:nvCxnSpPr>
        <p:spPr>
          <a:xfrm rot="5400000">
            <a:off x="1035050" y="3751263"/>
            <a:ext cx="71437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>
            <a:stCxn id="34848" idx="0"/>
            <a:endCxn id="34848" idx="0"/>
          </p:cNvCxnSpPr>
          <p:nvPr/>
        </p:nvCxnSpPr>
        <p:spPr>
          <a:xfrm rot="5400000" flipH="1" flipV="1">
            <a:off x="5680075" y="3500438"/>
            <a:ext cx="15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flipV="1">
            <a:off x="6715125" y="6072188"/>
            <a:ext cx="1143000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3500438" y="857250"/>
            <a:ext cx="2286000" cy="357188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80" name="Rectangle 1"/>
          <p:cNvSpPr>
            <a:spLocks noChangeArrowheads="1"/>
          </p:cNvSpPr>
          <p:nvPr/>
        </p:nvSpPr>
        <p:spPr bwMode="auto">
          <a:xfrm>
            <a:off x="3571875" y="857250"/>
            <a:ext cx="22145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1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Керована підсистема</a:t>
            </a:r>
            <a:endParaRPr lang="uk-UA" sz="1600" b="1">
              <a:solidFill>
                <a:srgbClr val="FF0000"/>
              </a:solidFill>
              <a:ea typeface="Calibri" pitchFamily="34" charset="0"/>
              <a:cs typeface="Arial" charset="0"/>
            </a:endParaRPr>
          </a:p>
        </p:txBody>
      </p:sp>
      <p:cxnSp>
        <p:nvCxnSpPr>
          <p:cNvPr id="79" name="Прямая со стрелкой 78"/>
          <p:cNvCxnSpPr>
            <a:stCxn id="34880" idx="3"/>
          </p:cNvCxnSpPr>
          <p:nvPr/>
        </p:nvCxnSpPr>
        <p:spPr>
          <a:xfrm>
            <a:off x="5786438" y="1027113"/>
            <a:ext cx="1214437" cy="1158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>
            <a:stCxn id="75" idx="1"/>
          </p:cNvCxnSpPr>
          <p:nvPr/>
        </p:nvCxnSpPr>
        <p:spPr>
          <a:xfrm rot="10800000" flipV="1">
            <a:off x="2000250" y="1035050"/>
            <a:ext cx="1500188" cy="107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rot="5400000">
            <a:off x="3750469" y="1178719"/>
            <a:ext cx="142875" cy="71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 rot="16200000" flipH="1">
            <a:off x="5250656" y="1178719"/>
            <a:ext cx="142875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 rot="16200000" flipH="1">
            <a:off x="3786188" y="5572125"/>
            <a:ext cx="1143000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/>
          <p:cNvCxnSpPr/>
          <p:nvPr/>
        </p:nvCxnSpPr>
        <p:spPr>
          <a:xfrm rot="16200000" flipH="1">
            <a:off x="6072188" y="4714875"/>
            <a:ext cx="1285875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 descr="C:\Documents and Settings\Mufasa\Рабочий стол\Новая папка\Изображение 2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0613" y="2286000"/>
            <a:ext cx="2973387" cy="223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472518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Шкільна локальна сітка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Шкільний сайт – </a:t>
            </a:r>
            <a:r>
              <a:rPr lang="en-US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www.</a:t>
            </a:r>
            <a:r>
              <a:rPr lang="uk-UA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skola.org.ua</a:t>
            </a:r>
            <a:endParaRPr lang="uk-UA" sz="28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Мережа </a:t>
            </a:r>
            <a:r>
              <a:rPr lang="uk-UA" sz="2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інтернет</a:t>
            </a:r>
            <a:endParaRPr lang="uk-UA" sz="28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Впровадження ІКТ у </a:t>
            </a:r>
            <a:r>
              <a:rPr lang="uk-UA" sz="2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навчально</a:t>
            </a:r>
            <a:r>
              <a:rPr lang="en-US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-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  <a:r>
              <a:rPr lang="uk-UA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виховний процес</a:t>
            </a:r>
          </a:p>
        </p:txBody>
      </p:sp>
      <p:pic>
        <p:nvPicPr>
          <p:cNvPr id="65543" name="Picture 7" descr="C:\Documents and Settings\Mufasa\Рабочий стол\Новая папка\Изображение 2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0"/>
            <a:ext cx="2928937" cy="219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6215074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Формування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інформаційно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</a:t>
            </a:r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технологічної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культури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учнів</a:t>
            </a: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та </a:t>
            </a:r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вчителів</a:t>
            </a:r>
            <a:endParaRPr lang="ru-RU" sz="3200" dirty="0">
              <a:latin typeface="+mn-lt"/>
            </a:endParaRPr>
          </a:p>
        </p:txBody>
      </p:sp>
      <p:pic>
        <p:nvPicPr>
          <p:cNvPr id="65545" name="Picture 9" descr="C:\Documents and Settings\Mufasa\Рабочий стол\Новая папка\Изображение 2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43438"/>
            <a:ext cx="3071813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6" name="Picture 10" descr="C:\Documents and Settings\Mufasa\Рабочий стол\Новая папка\Марина0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1250" y="4643438"/>
            <a:ext cx="2952750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8" name="Picture 12" descr="C:\Documents and Settings\Mufasa\Рабочий стол\Новая папка\Изображение 15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50" y="4627563"/>
            <a:ext cx="2973388" cy="223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9" name="malenkiy_muk_doroga_dobr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8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68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13"/>
            <a:ext cx="8229600" cy="85725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rgbClr val="9428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Організація безпеки життєдіяльності учнів</a:t>
            </a:r>
            <a:endParaRPr lang="ru-RU" sz="2400" b="1" dirty="0">
              <a:solidFill>
                <a:srgbClr val="9428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DSCN01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460375"/>
            <a:ext cx="4000500" cy="3016250"/>
          </a:xfrm>
        </p:spPr>
      </p:pic>
      <p:pic>
        <p:nvPicPr>
          <p:cNvPr id="4" name="Picture 2" descr="C:\Documents and Settings\Mufasa\Рабочий стол\Новая папка\DSCN01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3500438"/>
            <a:ext cx="40005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 descr="C:\Documents and Settings\Mufasa\Рабочий стол\школа\стенд\ГО\DSCN01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8625"/>
            <a:ext cx="4071938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 descr="C:\Documents and Settings\Mufasa\Рабочий стол\Новая папка\Рисунок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357563"/>
            <a:ext cx="40925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5715016"/>
            <a:ext cx="4572000" cy="1142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Відпрацювання навичок безпечної поведінки у надзвичайній ситуації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572000" y="5715016"/>
            <a:ext cx="4572000" cy="1142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Виступ агітбригади ЮІР </a:t>
            </a:r>
            <a:r>
              <a:rPr lang="uk-UA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“Світлофор”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57158" y="2857496"/>
            <a:ext cx="8286808" cy="6429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Година спілкування </a:t>
            </a:r>
            <a:r>
              <a:rPr lang="uk-UA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“Захисти</a:t>
            </a: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 себе </a:t>
            </a:r>
            <a:r>
              <a:rPr lang="uk-UA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сам”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y_doc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ТРАДИЦІЇ МАКІЇВСЬКОЇ ЗАГАЛЬНООСВІТНЬОЇ ШКОЛИ</a:t>
            </a:r>
            <a:b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І-ІІІ СТУПЕНІВ № 83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4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Mufasa\Рабочий стол\школа\стенд\день учителя\DSCN0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667272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7043" name="Picture 3" descr="D:\VG\последние фото\DSCN00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09581" y="0"/>
            <a:ext cx="4534419" cy="350043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6561" name="Picture 1" descr="K:\DSCN1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373033"/>
            <a:ext cx="4500562" cy="34849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57813" y="5357813"/>
            <a:ext cx="3114675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1" descr="C:\Documents and Settings\Mufasa\Рабочий стол\школа\стенд\Самоврядування\PC274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66836" cy="35004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57752" y="6000768"/>
            <a:ext cx="1643074" cy="5603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2011</a:t>
            </a:r>
            <a:endParaRPr lang="ru-RU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282" y="3571876"/>
            <a:ext cx="1928858" cy="571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2009</a:t>
            </a:r>
            <a:endParaRPr lang="ru-RU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57752" y="214290"/>
            <a:ext cx="1785950" cy="5714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2010</a:t>
            </a:r>
            <a:endParaRPr lang="ru-RU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14282" y="2643182"/>
            <a:ext cx="1928826" cy="57148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fontScale="8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2008</a:t>
            </a:r>
            <a:endParaRPr lang="ru-RU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Mufasa\Рабочий стол\школа\стенд\Формування здорового способу життя\P2092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0"/>
            <a:ext cx="5715008" cy="4286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307" name="Picture 3" descr="C:\Documents and Settings\Mufasa\Рабочий стол\школа\стенд\Формування здорового способу життя\Изображение 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6472"/>
            <a:ext cx="5429256" cy="407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7188" y="357188"/>
            <a:ext cx="3143250" cy="20716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endParaRPr lang="ru-RU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0" y="785813"/>
            <a:ext cx="4357688" cy="85725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Благодійний осінній бал - 2007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4786313" y="5000625"/>
            <a:ext cx="4357687" cy="857250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Осінній бал - 2008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VG\пр\DSCN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423" y="0"/>
            <a:ext cx="5429577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019" name="Picture 3" descr="C:\Documents and Settings\Mufasa\Рабочий стол\школа\стенд\осенний бал\DSCN17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832648"/>
            <a:ext cx="5143504" cy="4025352"/>
          </a:xfrm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1000125"/>
            <a:ext cx="4000500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6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Осінній бал за творами А.С.Пушкіна - 2009</a:t>
            </a:r>
            <a:endParaRPr lang="ru-RU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857750" y="4786313"/>
            <a:ext cx="428625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Осінній бал в стилі Мері </a:t>
            </a:r>
            <a:r>
              <a:rPr lang="uk-UA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Поппінс-</a:t>
            </a:r>
            <a:r>
              <a:rPr lang="uk-UA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2010</a:t>
            </a:r>
            <a:endParaRPr lang="ru-RU" sz="4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143380"/>
            <a:ext cx="3500462" cy="2357454"/>
          </a:xfrm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Новорічна казка </a:t>
            </a:r>
            <a:r>
              <a:rPr lang="uk-UA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“Новорічні</a:t>
            </a:r>
            <a:r>
              <a:rPr lang="uk-UA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пригоди </a:t>
            </a:r>
            <a:r>
              <a:rPr lang="uk-UA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Маши</a:t>
            </a:r>
            <a:r>
              <a:rPr lang="uk-UA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та </a:t>
            </a:r>
            <a:r>
              <a:rPr lang="uk-UA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Віті”</a:t>
            </a:r>
            <a:r>
              <a:rPr lang="uk-UA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- 2008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4513" name="Picture 1" descr="C:\Documents and Settings\Mufasa\Рабочий стол\школа\стенд\Самоврядування\P3223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524017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72132" y="357166"/>
            <a:ext cx="3571868" cy="2071678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Новорічна казка </a:t>
            </a:r>
            <a:r>
              <a:rPr lang="uk-UA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“Летучий</a:t>
            </a:r>
            <a:r>
              <a:rPr lang="uk-UA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корабль”</a:t>
            </a:r>
            <a:r>
              <a:rPr lang="uk-UA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 - 2007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Содержимое 3" descr="P324532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786182" y="2839636"/>
            <a:ext cx="5357818" cy="4018364"/>
          </a:xfrm>
          <a:effectLst>
            <a:softEdge rad="112500"/>
          </a:effectLst>
        </p:spPr>
      </p:pic>
      <p:pic>
        <p:nvPicPr>
          <p:cNvPr id="7" name="большая перемена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7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Mufasa\Рабочий стол\школа\стенд\новогодняя сказка\3012201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83158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3" y="0"/>
            <a:ext cx="4643437" cy="7143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dirty="0" smtClean="0"/>
              <a:t>Новорічна казка </a:t>
            </a:r>
            <a:r>
              <a:rPr lang="uk-UA" sz="2400" dirty="0" err="1" smtClean="0"/>
              <a:t>“Морозко”</a:t>
            </a:r>
            <a:r>
              <a:rPr lang="uk-UA" sz="2400" dirty="0" smtClean="0"/>
              <a:t> - 2010</a:t>
            </a:r>
            <a:endParaRPr lang="ru-RU" sz="2400" dirty="0"/>
          </a:p>
        </p:txBody>
      </p:sp>
      <p:pic>
        <p:nvPicPr>
          <p:cNvPr id="95235" name="Picture 3" descr="C:\Documents and Settings\Mufasa\Рабочий стол\школа\стенд\новогодняя сказка\3012201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325" y="3071810"/>
            <a:ext cx="6746675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C:\Documents and Settings\Mufasa\Рабочий стол\школа\стенд\митинг\060520111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0"/>
            <a:ext cx="8143868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Проведення мітингів до Дня визволення Донбасу та Дня Перемоги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8066" name="Picture 2" descr="D:\VG\пр\DSCN0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429001"/>
            <a:ext cx="457224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0" name="Picture 2" descr="K:\IMG_0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5335" y="3429000"/>
            <a:ext cx="451866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большая перемена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7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 descr="K:\images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2" descr="C:\Documents and Settings\Mufasa\Рабочий стол\школа\стенд\8 марта\DSCN0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4966" y="2714620"/>
            <a:ext cx="5239034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63" y="274638"/>
            <a:ext cx="3043237" cy="24399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 до 8 березня</a:t>
            </a:r>
            <a:endParaRPr lang="ru-RU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5" name="Picture 1" descr="K:\P3060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5429256" cy="4071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42938" y="0"/>
            <a:ext cx="7858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876425" algn="l"/>
              </a:tabLst>
            </a:pPr>
            <a:r>
              <a:rPr lang="uk-UA" sz="1400" b="1">
                <a:latin typeface="Times New Roman" pitchFamily="18" charset="0"/>
                <a:cs typeface="Times New Roman" pitchFamily="18" charset="0"/>
              </a:rPr>
              <a:t>Основу інноваційних процесів в  школі складають дві основні проблеми педагогіки: проблема вивчення і узагальнення передового досвіду та проблема впровадження досягнень психолого-педагогічної науки в практику. Результатом інноваційних процесів є використання теоретичних і практичних нововведень. </a:t>
            </a:r>
            <a:endParaRPr lang="ru-RU" sz="900" b="1">
              <a:cs typeface="Arial" charset="0"/>
            </a:endParaRPr>
          </a:p>
          <a:p>
            <a:pPr eaLnBrk="0" hangingPunct="0">
              <a:tabLst>
                <a:tab pos="1876425" algn="l"/>
              </a:tabLst>
            </a:pPr>
            <a:r>
              <a:rPr lang="uk-UA" sz="1400" b="1">
                <a:latin typeface="Times New Roman" pitchFamily="18" charset="0"/>
                <a:cs typeface="Times New Roman" pitchFamily="18" charset="0"/>
              </a:rPr>
              <a:t>              Аналіз введених учителями школи педагогічних інновацій свідчить, що в школі відбувається опанування інновацій в цілях, змісті, формах і методах навчання, в організації спільної діяльності вчителя і учня.</a:t>
            </a:r>
            <a:endParaRPr lang="uk-UA" b="1">
              <a:cs typeface="Arial" charset="0"/>
            </a:endParaRPr>
          </a:p>
        </p:txBody>
      </p:sp>
      <p:sp>
        <p:nvSpPr>
          <p:cNvPr id="35842" name="Прямоугольник 22"/>
          <p:cNvSpPr>
            <a:spLocks noChangeArrowheads="1"/>
          </p:cNvSpPr>
          <p:nvPr/>
        </p:nvSpPr>
        <p:spPr bwMode="auto">
          <a:xfrm>
            <a:off x="3500438" y="1571625"/>
            <a:ext cx="45577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latin typeface="Calibri" pitchFamily="34" charset="0"/>
              </a:rPr>
              <a:t>Впровадження інноваційних технологій </a:t>
            </a:r>
            <a:endParaRPr lang="ru-RU">
              <a:latin typeface="Calibri" pitchFamily="34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286125" y="1928813"/>
            <a:ext cx="1509713" cy="582612"/>
          </a:xfrm>
          <a:prstGeom prst="rect">
            <a:avLst/>
          </a:prstGeom>
          <a:gradFill rotWithShape="0">
            <a:gsLst>
              <a:gs pos="0">
                <a:srgbClr val="C0504D"/>
              </a:gs>
              <a:gs pos="100000">
                <a:srgbClr val="622423"/>
              </a:gs>
            </a:gsLst>
            <a:lin ang="2700000" scaled="1"/>
          </a:gradFill>
          <a:ln w="12700">
            <a:solidFill>
              <a:srgbClr val="F2F2F2"/>
            </a:solidFill>
            <a:miter lim="800000"/>
            <a:headEnd/>
            <a:tailEnd/>
          </a:ln>
          <a:effectLst>
            <a:outerShdw sy="50000" kx="-2453608" rotWithShape="0">
              <a:srgbClr val="E5B8B7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1100" dirty="0">
                <a:latin typeface="Calibri" pitchFamily="34" charset="0"/>
                <a:cs typeface="Arial" pitchFamily="34" charset="0"/>
              </a:rPr>
              <a:t>Інновація у формах і методах управління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5214938" y="1928813"/>
            <a:ext cx="1606550" cy="560387"/>
          </a:xfrm>
          <a:prstGeom prst="rect">
            <a:avLst/>
          </a:prstGeom>
          <a:gradFill rotWithShape="0">
            <a:gsLst>
              <a:gs pos="0">
                <a:srgbClr val="C0504D"/>
              </a:gs>
              <a:gs pos="100000">
                <a:srgbClr val="622423"/>
              </a:gs>
            </a:gsLst>
            <a:lin ang="2700000" scaled="1"/>
          </a:gradFill>
          <a:ln w="12700">
            <a:solidFill>
              <a:srgbClr val="F2F2F2"/>
            </a:solidFill>
            <a:miter lim="800000"/>
            <a:headEnd/>
            <a:tailEnd/>
          </a:ln>
          <a:effectLst>
            <a:outerShdw sy="50000" kx="-2453608" rotWithShape="0">
              <a:srgbClr val="E5B8B7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Calibri" pitchFamily="34" charset="0"/>
                <a:cs typeface="Arial" pitchFamily="34" charset="0"/>
              </a:rPr>
              <a:t>Навчальна інноваційна технологія</a:t>
            </a: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7215188" y="1928813"/>
            <a:ext cx="1509712" cy="560387"/>
          </a:xfrm>
          <a:prstGeom prst="rect">
            <a:avLst/>
          </a:prstGeom>
          <a:gradFill rotWithShape="0">
            <a:gsLst>
              <a:gs pos="0">
                <a:srgbClr val="C0504D"/>
              </a:gs>
              <a:gs pos="100000">
                <a:srgbClr val="622423"/>
              </a:gs>
            </a:gsLst>
            <a:lin ang="2700000" scaled="1"/>
          </a:gradFill>
          <a:ln w="12700">
            <a:solidFill>
              <a:srgbClr val="F2F2F2"/>
            </a:solidFill>
            <a:miter lim="800000"/>
            <a:headEnd/>
            <a:tailEnd/>
          </a:ln>
          <a:effectLst>
            <a:outerShdw sy="50000" kx="-2453608" rotWithShape="0">
              <a:srgbClr val="E5B8B7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uk-UA" sz="1100">
                <a:latin typeface="Calibri" pitchFamily="34" charset="0"/>
                <a:cs typeface="Arial" pitchFamily="34" charset="0"/>
              </a:rPr>
              <a:t>Виховна інноваційна технологія</a:t>
            </a:r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357563" y="2786063"/>
            <a:ext cx="1509712" cy="50800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Запровадження моніторингу</a:t>
            </a:r>
            <a:endParaRPr lang="ru-RU">
              <a:cs typeface="Arial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357563" y="3500438"/>
            <a:ext cx="1446212" cy="731837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Метод аналізу кількісних та якісних показників</a:t>
            </a:r>
            <a:endParaRPr lang="ru-RU">
              <a:cs typeface="Arial" charset="0"/>
            </a:endParaRPr>
          </a:p>
        </p:txBody>
      </p:sp>
      <p:cxnSp>
        <p:nvCxnSpPr>
          <p:cNvPr id="35848" name="AutoShape 8"/>
          <p:cNvCxnSpPr>
            <a:cxnSpLocks noChangeShapeType="1"/>
          </p:cNvCxnSpPr>
          <p:nvPr/>
        </p:nvCxnSpPr>
        <p:spPr bwMode="auto">
          <a:xfrm>
            <a:off x="3143250" y="2786063"/>
            <a:ext cx="9525" cy="14462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49" name="AutoShape 10"/>
          <p:cNvCxnSpPr>
            <a:cxnSpLocks noChangeShapeType="1"/>
          </p:cNvCxnSpPr>
          <p:nvPr/>
        </p:nvCxnSpPr>
        <p:spPr bwMode="auto">
          <a:xfrm>
            <a:off x="3143250" y="3786188"/>
            <a:ext cx="2190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5850" name="Rectangle 11"/>
          <p:cNvSpPr>
            <a:spLocks noChangeArrowheads="1"/>
          </p:cNvSpPr>
          <p:nvPr/>
        </p:nvSpPr>
        <p:spPr bwMode="auto">
          <a:xfrm>
            <a:off x="5572125" y="2714625"/>
            <a:ext cx="1063625" cy="74612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Інтерактивні методи навчання</a:t>
            </a:r>
            <a:endParaRPr lang="ru-RU">
              <a:cs typeface="Arial" charset="0"/>
            </a:endParaRPr>
          </a:p>
        </p:txBody>
      </p:sp>
      <p:sp>
        <p:nvSpPr>
          <p:cNvPr id="35851" name="Rectangle 12"/>
          <p:cNvSpPr>
            <a:spLocks noChangeArrowheads="1"/>
          </p:cNvSpPr>
          <p:nvPr/>
        </p:nvSpPr>
        <p:spPr bwMode="auto">
          <a:xfrm>
            <a:off x="5572125" y="3714750"/>
            <a:ext cx="1127125" cy="110490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Створення програми самоосвітньої компетент-ності вчителя</a:t>
            </a:r>
            <a:endParaRPr lang="ru-RU">
              <a:cs typeface="Arial" charset="0"/>
            </a:endParaRPr>
          </a:p>
        </p:txBody>
      </p:sp>
      <p:sp>
        <p:nvSpPr>
          <p:cNvPr id="35852" name="Rectangle 13"/>
          <p:cNvSpPr>
            <a:spLocks noChangeArrowheads="1"/>
          </p:cNvSpPr>
          <p:nvPr/>
        </p:nvSpPr>
        <p:spPr bwMode="auto">
          <a:xfrm>
            <a:off x="5572125" y="5000625"/>
            <a:ext cx="1127125" cy="668338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Метод проектів</a:t>
            </a:r>
            <a:endParaRPr lang="ru-RU">
              <a:cs typeface="Arial" charset="0"/>
            </a:endParaRPr>
          </a:p>
        </p:txBody>
      </p:sp>
      <p:sp>
        <p:nvSpPr>
          <p:cNvPr id="35853" name="Rectangle 14"/>
          <p:cNvSpPr>
            <a:spLocks noChangeArrowheads="1"/>
          </p:cNvSpPr>
          <p:nvPr/>
        </p:nvSpPr>
        <p:spPr bwMode="auto">
          <a:xfrm>
            <a:off x="5572125" y="5786438"/>
            <a:ext cx="1127125" cy="91440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Впровадження технологій педагогічного моніторингу</a:t>
            </a:r>
            <a:endParaRPr lang="ru-RU">
              <a:cs typeface="Arial" charset="0"/>
            </a:endParaRPr>
          </a:p>
        </p:txBody>
      </p:sp>
      <p:cxnSp>
        <p:nvCxnSpPr>
          <p:cNvPr id="35854" name="AutoShape 15"/>
          <p:cNvCxnSpPr>
            <a:cxnSpLocks noChangeShapeType="1"/>
          </p:cNvCxnSpPr>
          <p:nvPr/>
        </p:nvCxnSpPr>
        <p:spPr bwMode="auto">
          <a:xfrm>
            <a:off x="5214938" y="2928938"/>
            <a:ext cx="0" cy="36687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55" name="AutoShape 16"/>
          <p:cNvCxnSpPr>
            <a:cxnSpLocks noChangeShapeType="1"/>
          </p:cNvCxnSpPr>
          <p:nvPr/>
        </p:nvCxnSpPr>
        <p:spPr bwMode="auto">
          <a:xfrm>
            <a:off x="5214938" y="6143625"/>
            <a:ext cx="2762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5856" name="AutoShape 17"/>
          <p:cNvCxnSpPr>
            <a:cxnSpLocks noChangeShapeType="1"/>
          </p:cNvCxnSpPr>
          <p:nvPr/>
        </p:nvCxnSpPr>
        <p:spPr bwMode="auto">
          <a:xfrm>
            <a:off x="5214938" y="3071813"/>
            <a:ext cx="2762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5857" name="AutoShape 19"/>
          <p:cNvCxnSpPr>
            <a:cxnSpLocks noChangeShapeType="1"/>
          </p:cNvCxnSpPr>
          <p:nvPr/>
        </p:nvCxnSpPr>
        <p:spPr bwMode="auto">
          <a:xfrm>
            <a:off x="5214938" y="5357813"/>
            <a:ext cx="2762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5858" name="Rectangle 20"/>
          <p:cNvSpPr>
            <a:spLocks noChangeArrowheads="1"/>
          </p:cNvSpPr>
          <p:nvPr/>
        </p:nvSpPr>
        <p:spPr bwMode="auto">
          <a:xfrm>
            <a:off x="7429500" y="2643188"/>
            <a:ext cx="1201738" cy="91440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Розвиток індивідуальних здібностей та талантів учнів</a:t>
            </a:r>
            <a:endParaRPr lang="ru-RU">
              <a:cs typeface="Arial" charset="0"/>
            </a:endParaRPr>
          </a:p>
        </p:txBody>
      </p:sp>
      <p:sp>
        <p:nvSpPr>
          <p:cNvPr id="35859" name="Rectangle 21"/>
          <p:cNvSpPr>
            <a:spLocks noChangeArrowheads="1"/>
          </p:cNvSpPr>
          <p:nvPr/>
        </p:nvSpPr>
        <p:spPr bwMode="auto">
          <a:xfrm>
            <a:off x="7429500" y="3643313"/>
            <a:ext cx="1201738" cy="914400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Формування політичної та правової культури</a:t>
            </a:r>
            <a:endParaRPr lang="ru-RU">
              <a:cs typeface="Arial" charset="0"/>
            </a:endParaRPr>
          </a:p>
        </p:txBody>
      </p:sp>
      <p:sp>
        <p:nvSpPr>
          <p:cNvPr id="35860" name="Rectangle 22"/>
          <p:cNvSpPr>
            <a:spLocks noChangeArrowheads="1"/>
          </p:cNvSpPr>
          <p:nvPr/>
        </p:nvSpPr>
        <p:spPr bwMode="auto">
          <a:xfrm>
            <a:off x="7429500" y="4572000"/>
            <a:ext cx="1201738" cy="727075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Формування соціальної активності</a:t>
            </a:r>
            <a:endParaRPr lang="ru-RU">
              <a:cs typeface="Arial" charset="0"/>
            </a:endParaRPr>
          </a:p>
        </p:txBody>
      </p:sp>
      <p:sp>
        <p:nvSpPr>
          <p:cNvPr id="35861" name="Rectangle 23"/>
          <p:cNvSpPr>
            <a:spLocks noChangeArrowheads="1"/>
          </p:cNvSpPr>
          <p:nvPr/>
        </p:nvSpPr>
        <p:spPr bwMode="auto">
          <a:xfrm>
            <a:off x="7429500" y="5357813"/>
            <a:ext cx="1201738" cy="1236662"/>
          </a:xfrm>
          <a:prstGeom prst="rect">
            <a:avLst/>
          </a:pr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1100">
                <a:latin typeface="Calibri" pitchFamily="34" charset="0"/>
                <a:cs typeface="Arial" charset="0"/>
              </a:rPr>
              <a:t>Зміцнення здоров’я учнів, прищеплення навичок здорового способу життя</a:t>
            </a:r>
            <a:endParaRPr lang="ru-RU">
              <a:cs typeface="Arial" charset="0"/>
            </a:endParaRPr>
          </a:p>
        </p:txBody>
      </p:sp>
      <p:cxnSp>
        <p:nvCxnSpPr>
          <p:cNvPr id="35862" name="AutoShape 24"/>
          <p:cNvCxnSpPr>
            <a:cxnSpLocks noChangeShapeType="1"/>
          </p:cNvCxnSpPr>
          <p:nvPr/>
        </p:nvCxnSpPr>
        <p:spPr bwMode="auto">
          <a:xfrm>
            <a:off x="8858250" y="2643188"/>
            <a:ext cx="0" cy="37544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863" name="AutoShape 25"/>
          <p:cNvCxnSpPr>
            <a:cxnSpLocks noChangeShapeType="1"/>
          </p:cNvCxnSpPr>
          <p:nvPr/>
        </p:nvCxnSpPr>
        <p:spPr bwMode="auto">
          <a:xfrm flipH="1">
            <a:off x="8572500" y="5857875"/>
            <a:ext cx="2444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5864" name="AutoShape 26"/>
          <p:cNvCxnSpPr>
            <a:cxnSpLocks noChangeShapeType="1"/>
          </p:cNvCxnSpPr>
          <p:nvPr/>
        </p:nvCxnSpPr>
        <p:spPr bwMode="auto">
          <a:xfrm flipH="1">
            <a:off x="8572500" y="4929188"/>
            <a:ext cx="2444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5865" name="AutoShape 27"/>
          <p:cNvCxnSpPr>
            <a:cxnSpLocks noChangeShapeType="1"/>
          </p:cNvCxnSpPr>
          <p:nvPr/>
        </p:nvCxnSpPr>
        <p:spPr bwMode="auto">
          <a:xfrm flipH="1">
            <a:off x="8572500" y="4071938"/>
            <a:ext cx="254000" cy="111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5866" name="AutoShape 28"/>
          <p:cNvCxnSpPr>
            <a:cxnSpLocks noChangeShapeType="1"/>
          </p:cNvCxnSpPr>
          <p:nvPr/>
        </p:nvCxnSpPr>
        <p:spPr bwMode="auto">
          <a:xfrm flipH="1">
            <a:off x="8572500" y="3000375"/>
            <a:ext cx="2444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4" name="Прямая со стрелкой 53"/>
          <p:cNvCxnSpPr/>
          <p:nvPr/>
        </p:nvCxnSpPr>
        <p:spPr>
          <a:xfrm rot="5400000">
            <a:off x="5895181" y="2605882"/>
            <a:ext cx="21272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5400000">
            <a:off x="3608387" y="2606676"/>
            <a:ext cx="2127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rot="5400000">
            <a:off x="7930356" y="2570957"/>
            <a:ext cx="14287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993" name="Picture 1" descr="C:\Documents and Settings\Mufasa\Рабочий стол\Новая папка\DSCN01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40225"/>
            <a:ext cx="3071813" cy="230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5871" name="AutoShape 17"/>
          <p:cNvCxnSpPr>
            <a:cxnSpLocks noChangeShapeType="1"/>
          </p:cNvCxnSpPr>
          <p:nvPr/>
        </p:nvCxnSpPr>
        <p:spPr bwMode="auto">
          <a:xfrm>
            <a:off x="5214938" y="4214813"/>
            <a:ext cx="2762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35872" name="AutoShape 10"/>
          <p:cNvCxnSpPr>
            <a:cxnSpLocks noChangeShapeType="1"/>
          </p:cNvCxnSpPr>
          <p:nvPr/>
        </p:nvCxnSpPr>
        <p:spPr bwMode="auto">
          <a:xfrm>
            <a:off x="3143250" y="3071813"/>
            <a:ext cx="2190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84994" name="Picture 2" descr="C:\Documents and Settings\Mufasa\Рабочий стол\Новая папка\DSCN17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38"/>
            <a:ext cx="3068638" cy="230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апре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714875" cy="6858000"/>
          </a:xfrm>
        </p:spPr>
      </p:pic>
      <p:pic>
        <p:nvPicPr>
          <p:cNvPr id="2050" name="Picture 2" descr="C:\Documents and Settings\Mufasa\Рабочий стол\бога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086592" cy="1357298"/>
          </a:xfrm>
        </p:spPr>
        <p:txBody>
          <a:bodyPr rtlCol="0">
            <a:prstTxWarp prst="textCurveDown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Ми творчі та креативні</a:t>
            </a:r>
            <a:endParaRPr lang="ru-RU" b="1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будущее.wav">
            <a:hlinkClick r:id="" action="ppaction://media"/>
          </p:cNvPr>
          <p:cNvPicPr>
            <a:picLocks noRot="1" noChangeAspect="1"/>
          </p:cNvPicPr>
          <p:nvPr>
            <a:wavAudioFile r:embed="rId1" name="будущее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143240" y="5786454"/>
            <a:ext cx="3043230" cy="107154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День сміху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7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0"/>
            <a:ext cx="3643306" cy="2285992"/>
          </a:xfrm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Благодійні ярмарки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0418" name="Picture 2" descr="C:\Documents and Settings\Mufasa\Рабочий стол\школа\стенд\Формування здорового способу життя\P2152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9763" y="2384425"/>
            <a:ext cx="5964237" cy="447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7" name="Picture 1" descr="C:\Documents and Settings\Mufasa\Рабочий стол\школа\стенд\Формування здорового способу життя\P3065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5524016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D:\VG\пр\DSCN09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5900"/>
            <a:ext cx="9144000" cy="707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Традиційний вальс випускників</a:t>
            </a:r>
            <a:endParaRPr lang="ru-RU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0"/>
            <a:ext cx="3214710" cy="4071942"/>
          </a:xfrm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Традиційний масовий танок учнів школи</a:t>
            </a:r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4210" name="Picture 2" descr="K:\DSCN1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19782" cy="421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5" name="Picture 1" descr="D:\VG\100NIKON\DSCN1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750500"/>
            <a:ext cx="4143372" cy="310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C:\Documents and Settings\Mufasa\Рабочий стол\Новая папка\x_f8cb05f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767883"/>
            <a:ext cx="4286248" cy="309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8596" y="3143248"/>
            <a:ext cx="1285884" cy="50006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2011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286116" y="6072206"/>
            <a:ext cx="1285884" cy="50006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2011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500958" y="4000504"/>
            <a:ext cx="1285884" cy="50006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2010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Mufasa\Рабочий стол\школа\стенд\звонок и 1 июня\DSCN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714488"/>
            <a:ext cx="4688664" cy="3516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210" name="Picture 2" descr="D:\VG\пр\DSCN1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402134" cy="330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5" y="214313"/>
            <a:ext cx="4214813" cy="12858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dirty="0" smtClean="0"/>
              <a:t>Концерт</a:t>
            </a:r>
            <a:br>
              <a:rPr lang="uk-UA" sz="3600" dirty="0" smtClean="0"/>
            </a:br>
            <a:r>
              <a:rPr lang="uk-UA" sz="3600" dirty="0" smtClean="0"/>
              <a:t> до Дня захисту дітей</a:t>
            </a:r>
            <a:endParaRPr lang="ru-RU" sz="3600" dirty="0"/>
          </a:p>
        </p:txBody>
      </p:sp>
      <p:pic>
        <p:nvPicPr>
          <p:cNvPr id="58371" name="Picture 3" descr="C:\Documents and Settings\Mufasa\Рабочий стол\школа\стенд\День защиты детей 2010 год\IMG_0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53168"/>
            <a:ext cx="4357718" cy="3204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714875" y="5357813"/>
            <a:ext cx="4214813" cy="12858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dirty="0"/>
              <a:t>Конкурс малюнків </a:t>
            </a:r>
            <a:r>
              <a:rPr lang="uk-UA" sz="3600" dirty="0" err="1"/>
              <a:t>“Щасливе</a:t>
            </a:r>
            <a:r>
              <a:rPr lang="uk-UA" sz="3600" dirty="0"/>
              <a:t> </a:t>
            </a:r>
            <a:r>
              <a:rPr lang="uk-UA" sz="3600" dirty="0" err="1"/>
              <a:t>дитинство”</a:t>
            </a:r>
            <a:endParaRPr lang="ru-RU" sz="3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14480" y="2857496"/>
            <a:ext cx="1285884" cy="50006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2010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429520" y="1857364"/>
            <a:ext cx="1285884" cy="50006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2011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1472" y="6143644"/>
            <a:ext cx="1285884" cy="50006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2009</a:t>
            </a:r>
            <a:endParaRPr lang="ru-RU" sz="2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6026" name="большая перемена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7">
                <p:cTn id="6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26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D:\VG\пр\DSCN1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42938" y="1071563"/>
            <a:ext cx="8072437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4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Наша школа-осередок соціальної адаптації учнів у реальному житті,місце втілення в життя навчальних,</a:t>
            </a:r>
          </a:p>
          <a:p>
            <a:pPr algn="ctr"/>
            <a:r>
              <a:rPr lang="uk-UA" sz="4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соціально-виховних проектів;центр здійснення мрій і сподівань,життєтворчості дитини.</a:t>
            </a:r>
            <a:endParaRPr lang="uk-UA" sz="4400" b="1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C:\Documents and Settings\Mufasa\Рабочий стол\Новая папка\x_856afc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714375"/>
            <a:ext cx="7829550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-285784" y="0"/>
            <a:ext cx="9215502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Мета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нашо</a:t>
            </a:r>
            <a:r>
              <a:rPr lang="uk-UA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ї </a:t>
            </a:r>
            <a:r>
              <a:rPr lang="uk-UA" sz="3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школи-</a:t>
            </a:r>
            <a:r>
              <a:rPr lang="uk-UA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просто навчити жити,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навчити працювати, навчити спілкуватися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І бути готовим до постійного навчання і удосконалення…</a:t>
            </a:r>
            <a:endParaRPr lang="ru-RU" sz="3600" dirty="0">
              <a:ln w="1143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214313"/>
            <a:ext cx="8229600" cy="6429375"/>
          </a:xfrm>
        </p:spPr>
        <p:txBody>
          <a:bodyPr rtlCol="0">
            <a:noAutofit/>
          </a:bodyPr>
          <a:lstStyle/>
          <a:p>
            <a:pPr marL="0" indent="382588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dirty="0" smtClean="0"/>
              <a:t>Протягом роботи над проблемою школи створено умови  для підвищення ефективності НВП засобами професійного зростання і впровадження інновацій у педагогічну діяльність: запроваджується «Різнорівнева модель управління школою» автор </a:t>
            </a:r>
            <a:r>
              <a:rPr lang="uk-UA" sz="1600" b="1" dirty="0" err="1" smtClean="0"/>
              <a:t>Круковська</a:t>
            </a:r>
            <a:r>
              <a:rPr lang="uk-UA" sz="1600" b="1" dirty="0" smtClean="0"/>
              <a:t> М.П., реалізується модель випускника, директором школи розроблені проекти «Розвиток школи до 2012р.», «Система інформаційного управління навчальним закладом». З метою управлінської підтримки вчителя створено навчально-методичне забезпечення за темами: «До використання інтерактивних методів навчання», «Панорама творчих уроків», «Діагностика професійних якостей учителя», «Скарбниця методичних ідей», формується банк відкритих уроків, записаних на С</a:t>
            </a:r>
            <a:r>
              <a:rPr lang="en-US" sz="1600" b="1" dirty="0" smtClean="0"/>
              <a:t>D</a:t>
            </a:r>
            <a:r>
              <a:rPr lang="uk-UA" sz="1600" b="1" dirty="0" smtClean="0"/>
              <a:t> - копіях</a:t>
            </a:r>
            <a:endParaRPr lang="ru-RU" sz="1600" b="1" dirty="0" smtClean="0"/>
          </a:p>
          <a:p>
            <a:pPr marL="0" indent="382588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dirty="0" smtClean="0"/>
              <a:t>Члени педагогічного колективу активно та методично доцільно використовують різноманітні методи та прийоми інтерактивного навчання.</a:t>
            </a:r>
            <a:endParaRPr lang="ru-RU" sz="1600" b="1" dirty="0" smtClean="0"/>
          </a:p>
          <a:p>
            <a:pPr marL="0" indent="382588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dirty="0" smtClean="0"/>
              <a:t>          </a:t>
            </a:r>
            <a:endParaRPr lang="ru-RU" sz="16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 smtClean="0"/>
          </a:p>
        </p:txBody>
      </p:sp>
      <p:pic>
        <p:nvPicPr>
          <p:cNvPr id="81922" name="Picture 2" descr="C:\Documents and Settings\Mufasa\Рабочий стол\школа\стенд\открытые уроки\DSCN00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1200" y="3429000"/>
            <a:ext cx="4381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89" name="Picture 1" descr="C:\Documents and Settings\Mufasa\Рабочий стол\школа\стенд\0_5a70f_f1de01c9_L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143250"/>
            <a:ext cx="3929063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88" y="6211888"/>
            <a:ext cx="4000500" cy="646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Нестандартний урок-суд “Мёртвые души “  у 9 класі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00563" y="3071813"/>
            <a:ext cx="4429125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Урок української мови у 4 класі</a:t>
            </a:r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500063"/>
            <a:ext cx="8229600" cy="1643062"/>
          </a:xfrm>
        </p:spPr>
        <p:txBody>
          <a:bodyPr rtlCol="0">
            <a:normAutofit fontScale="85000" lnSpcReduction="20000"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600" dirty="0" smtClean="0">
                <a:latin typeface="Georgia" pitchFamily="18" charset="0"/>
              </a:rPr>
              <a:t>Для досягнення певних результатів у роботі були задіяні чинники </a:t>
            </a:r>
            <a:r>
              <a:rPr lang="uk-UA" sz="2600" b="1" dirty="0" smtClean="0">
                <a:latin typeface="Georgia" pitchFamily="18" charset="0"/>
              </a:rPr>
              <a:t>розвитку </a:t>
            </a:r>
            <a:r>
              <a:rPr lang="uk-UA" sz="2600" b="1" dirty="0" err="1" smtClean="0">
                <a:latin typeface="Georgia" pitchFamily="18" charset="0"/>
              </a:rPr>
              <a:t>компетентнісного</a:t>
            </a:r>
            <a:r>
              <a:rPr lang="uk-UA" sz="2600" b="1" dirty="0" smtClean="0">
                <a:latin typeface="Georgia" pitchFamily="18" charset="0"/>
              </a:rPr>
              <a:t> вчителя,</a:t>
            </a:r>
            <a:r>
              <a:rPr lang="uk-UA" sz="2600" dirty="0" smtClean="0">
                <a:latin typeface="Georgia" pitchFamily="18" charset="0"/>
              </a:rPr>
              <a:t> підвищення його кваліфікації у формах:</a:t>
            </a:r>
            <a:endParaRPr lang="ru-RU" sz="2600" dirty="0" smtClean="0">
              <a:latin typeface="Georgia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600" dirty="0" smtClean="0">
                <a:latin typeface="Georgia" pitchFamily="18" charset="0"/>
              </a:rPr>
              <a:t>♦ </a:t>
            </a:r>
            <a:r>
              <a:rPr lang="uk-UA" sz="2600" dirty="0" err="1" smtClean="0">
                <a:latin typeface="Georgia" pitchFamily="18" charset="0"/>
              </a:rPr>
              <a:t>внутрішкільної</a:t>
            </a:r>
            <a:r>
              <a:rPr lang="uk-UA" sz="2600" dirty="0" smtClean="0">
                <a:latin typeface="Georgia" pitchFamily="18" charset="0"/>
              </a:rPr>
              <a:t> методичної роботи</a:t>
            </a:r>
            <a:endParaRPr lang="ru-RU" sz="2600" dirty="0" smtClean="0">
              <a:latin typeface="Georgia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600" dirty="0" smtClean="0">
                <a:latin typeface="Georgia" pitchFamily="18" charset="0"/>
              </a:rPr>
              <a:t>♦ залучення до участі у педагогічних конференціях:</a:t>
            </a:r>
            <a:endParaRPr lang="ru-RU" sz="2600" dirty="0" smtClean="0">
              <a:latin typeface="Georgia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dirty="0" smtClean="0"/>
              <a:t>         </a:t>
            </a:r>
            <a:endParaRPr lang="uk-UA" sz="1600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Робота школи з формування особистісної компетентності</a:t>
            </a:r>
            <a:endParaRPr lang="ru-RU" sz="28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2000250" y="2857500"/>
            <a:ext cx="571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876425" algn="l"/>
              </a:tabLst>
            </a:pPr>
            <a:r>
              <a:rPr lang="uk-UA" sz="12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</a:t>
            </a:r>
            <a:endParaRPr lang="uk-UA" sz="1200">
              <a:ea typeface="Calibri" pitchFamily="34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3500" y="2071688"/>
            <a:ext cx="3786188" cy="9239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Педагогічна конференція </a:t>
            </a:r>
          </a:p>
          <a:p>
            <a:pPr algn="ctr"/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“Сучасний урок  спільна творчість учителів та учнів”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88" y="5715000"/>
            <a:ext cx="3786187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Семінар “Креативна особистість”</a:t>
            </a:r>
            <a:endParaRPr lang="ru-RU">
              <a:solidFill>
                <a:srgbClr val="FFFFFF"/>
              </a:solidFill>
            </a:endParaRPr>
          </a:p>
        </p:txBody>
      </p:sp>
      <p:pic>
        <p:nvPicPr>
          <p:cNvPr id="88065" name="Picture 1" descr="C:\Documents and Settings\Mufasa\Рабочий стол\школа\стенд\Вчителя\Изображение 1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3214688"/>
            <a:ext cx="4473575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 descr="D:\VG\001\DSCN1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4858042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8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оект Рік компетентнісної школи\Учителей\Изображе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928688"/>
            <a:ext cx="3605212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Проект Рік компетентнісної школи\Учителей\Изображение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6675" y="1000125"/>
            <a:ext cx="27273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F:\Проект Рік компетентнісної школи\Учителей\Изображение 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857250"/>
            <a:ext cx="2287587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F:\Проект Рік компетентнісної школи\Учителей\Изображение 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2857500"/>
            <a:ext cx="29146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F:\Проект Рік компетентнісної школи\Учителей\Изображение 0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88" y="3092450"/>
            <a:ext cx="2743200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1440" y="-214338"/>
            <a:ext cx="857256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uk-UA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Результати участі вчителів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в конкурсах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роект Рік компетентнісної школи\Учителей\Изображение 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14313"/>
            <a:ext cx="22907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F:\Проект Рік компетентнісної школи\Учителей\Изображение 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214313"/>
            <a:ext cx="22860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 descr="F:\Проект Рік компетентнісної школи\Учителей\Изображение 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214313"/>
            <a:ext cx="241935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F:\Проект Рік компетентнісної школи\Учителей\Изображение 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3560763"/>
            <a:ext cx="2357437" cy="329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F:\Проект Рік компетентнісної школи\Учителей\Изображение 0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50" y="3622675"/>
            <a:ext cx="228600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F:\Проект Рік компетентнісної школи\Учителей\Изображение 0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13" y="3309938"/>
            <a:ext cx="258445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5774</TotalTime>
  <Words>1153</Words>
  <Application>Microsoft Office PowerPoint</Application>
  <PresentationFormat>Экран (4:3)</PresentationFormat>
  <Paragraphs>224</Paragraphs>
  <Slides>56</Slides>
  <Notes>2</Notes>
  <HiddenSlides>0</HiddenSlides>
  <MMClips>12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Тема Office</vt:lpstr>
      <vt:lpstr>PHOTO-PAINT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Робота школи з формування самоосвітньої компетентності учнів</vt:lpstr>
      <vt:lpstr>Слайд 11</vt:lpstr>
      <vt:lpstr>Слайд 12</vt:lpstr>
      <vt:lpstr>Слайд 13</vt:lpstr>
      <vt:lpstr>Слайд 14</vt:lpstr>
      <vt:lpstr>Робота шкільного самоврядування “Молодь майбутнього” МЗШ № 83</vt:lpstr>
      <vt:lpstr>Роль учнівського самоврядування у виконанні рішень адміністрації та педагогічних рад</vt:lpstr>
      <vt:lpstr>Слайд 17</vt:lpstr>
      <vt:lpstr>Слайд 18</vt:lpstr>
      <vt:lpstr>День учнівського самоврядування сприяє підвищенню мотивації до навчання</vt:lpstr>
      <vt:lpstr>Проект «В человеке всё должно быть прекрасно»  до 150 -  річчя  з дня народження А.П.Чехова</vt:lpstr>
      <vt:lpstr>Проект “Зірки Донбасу” до 120-річчя з дня народження  композитора  С.С. Прокоф’єва </vt:lpstr>
      <vt:lpstr>Звітний концерт дитячої організації “Молодь майбутнього”</vt:lpstr>
      <vt:lpstr>Формування соціально-життєвих навичок  на принципах загальнолюдської моралі, правди, справедливості, милосердя</vt:lpstr>
      <vt:lpstr>Слайд 24</vt:lpstr>
      <vt:lpstr>Інтелектуальне виховання – свідоме ставлення до навчання, розвиток пізнавальної активності і культури розумової праці</vt:lpstr>
      <vt:lpstr>Слайд 26</vt:lpstr>
      <vt:lpstr>Формування екологічної культури учнів</vt:lpstr>
      <vt:lpstr>Екологічна мода – створення костюмів з природного та підручного матеріалу</vt:lpstr>
      <vt:lpstr>Виставка кімнатних рослин</vt:lpstr>
      <vt:lpstr>Слайд 30</vt:lpstr>
      <vt:lpstr>Слайд 31</vt:lpstr>
      <vt:lpstr>Слайд 32</vt:lpstr>
      <vt:lpstr>Формування соціально-життєвих навичок  на засадах патріотизму, національної свідомості </vt:lpstr>
      <vt:lpstr>Слайд 34</vt:lpstr>
      <vt:lpstr>Організація відпочинку та оздоровлення учнів </vt:lpstr>
      <vt:lpstr>Слайд 36</vt:lpstr>
      <vt:lpstr>ФОРМУВАННЯ НАВИЧОК НА ЗАСАДАХ ПРАЦЕЛЮБСТВА, ЗДОРОВОГО СПОСОБУ ЖИТТЯ</vt:lpstr>
      <vt:lpstr>Спортивно-родинне свято “Мама, тато, я – спортивна сім’я”</vt:lpstr>
      <vt:lpstr>Слайд 39</vt:lpstr>
      <vt:lpstr>Слайд 40</vt:lpstr>
      <vt:lpstr>Організація безпеки життєдіяльності учнів</vt:lpstr>
      <vt:lpstr>ТРАДИЦІЇ МАКІЇВСЬКОЇ ЗАГАЛЬНООСВІТНЬОЇ ШКОЛИ  І-ІІІ СТУПЕНІВ № 83</vt:lpstr>
      <vt:lpstr>Слайд 43</vt:lpstr>
      <vt:lpstr>Слайд 44</vt:lpstr>
      <vt:lpstr>Слайд 45</vt:lpstr>
      <vt:lpstr>Новорічна казка “Новорічні пригоди Маши та Віті” - 2008</vt:lpstr>
      <vt:lpstr>Новорічна казка “Морозко” - 2010</vt:lpstr>
      <vt:lpstr>Проведення мітингів до Дня визволення Донбасу та Дня Перемоги</vt:lpstr>
      <vt:lpstr>Свято до 8 березня</vt:lpstr>
      <vt:lpstr>Ми творчі та креативні</vt:lpstr>
      <vt:lpstr>Благодійні ярмарки</vt:lpstr>
      <vt:lpstr>Традиційний вальс випускників</vt:lpstr>
      <vt:lpstr>Традиційний масовий танок учнів школи</vt:lpstr>
      <vt:lpstr>Концерт  до Дня захисту дітей</vt:lpstr>
      <vt:lpstr>Слайд 55</vt:lpstr>
      <vt:lpstr>Слайд 56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Chosen One</cp:lastModifiedBy>
  <cp:revision>169</cp:revision>
  <dcterms:created xsi:type="dcterms:W3CDTF">2009-11-12T09:18:09Z</dcterms:created>
  <dcterms:modified xsi:type="dcterms:W3CDTF">2010-01-07T22:18:45Z</dcterms:modified>
</cp:coreProperties>
</file>